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3"/>
  </p:notesMasterIdLst>
  <p:sldIdLst>
    <p:sldId id="284" r:id="rId5"/>
    <p:sldId id="285" r:id="rId6"/>
    <p:sldId id="286" r:id="rId7"/>
    <p:sldId id="287" r:id="rId8"/>
    <p:sldId id="288" r:id="rId9"/>
    <p:sldId id="289" r:id="rId10"/>
    <p:sldId id="290" r:id="rId11"/>
    <p:sldId id="291" r:id="rId12"/>
    <p:sldId id="292" r:id="rId13"/>
    <p:sldId id="293" r:id="rId14"/>
    <p:sldId id="294" r:id="rId15"/>
    <p:sldId id="295" r:id="rId16"/>
    <p:sldId id="296" r:id="rId17"/>
    <p:sldId id="297" r:id="rId18"/>
    <p:sldId id="298" r:id="rId19"/>
    <p:sldId id="299" r:id="rId20"/>
    <p:sldId id="302" r:id="rId21"/>
    <p:sldId id="301" r:id="rId22"/>
    <p:sldId id="300" r:id="rId23"/>
    <p:sldId id="303" r:id="rId24"/>
    <p:sldId id="304" r:id="rId25"/>
    <p:sldId id="305" r:id="rId26"/>
    <p:sldId id="306" r:id="rId27"/>
    <p:sldId id="307" r:id="rId28"/>
    <p:sldId id="308" r:id="rId29"/>
    <p:sldId id="310" r:id="rId30"/>
    <p:sldId id="311" r:id="rId31"/>
    <p:sldId id="30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99" autoAdjust="0"/>
  </p:normalViewPr>
  <p:slideViewPr>
    <p:cSldViewPr snapToGrid="0" snapToObjects="1" showGuides="1">
      <p:cViewPr varScale="1">
        <p:scale>
          <a:sx n="78" d="100"/>
          <a:sy n="78" d="100"/>
        </p:scale>
        <p:origin x="878" y="67"/>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4/4/2025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Layout" Target="../slideLayouts/slideLayout5.xml"/><Relationship Id="rId5" Type="http://schemas.microsoft.com/office/2007/relationships/hdphoto" Target="../media/hdphoto6.wdp"/><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15.xml"/><Relationship Id="rId4" Type="http://schemas.microsoft.com/office/2007/relationships/hdphoto" Target="../media/hdphoto7.wdp"/></Relationships>
</file>

<file path=ppt/slides/_rels/slide12.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jpeg"/><Relationship Id="rId1" Type="http://schemas.openxmlformats.org/officeDocument/2006/relationships/slideLayout" Target="../slideLayouts/slideLayout15.xml"/><Relationship Id="rId4" Type="http://schemas.microsoft.com/office/2007/relationships/hdphoto" Target="../media/hdphoto9.wdp"/></Relationships>
</file>

<file path=ppt/slides/_rels/slide15.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jpeg"/><Relationship Id="rId1" Type="http://schemas.openxmlformats.org/officeDocument/2006/relationships/slideLayout" Target="../slideLayouts/slideLayout15.xml"/><Relationship Id="rId4" Type="http://schemas.microsoft.com/office/2007/relationships/hdphoto" Target="../media/hdphoto11.wdp"/></Relationships>
</file>

<file path=ppt/slides/_rels/slide19.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13.png"/><Relationship Id="rId1" Type="http://schemas.openxmlformats.org/officeDocument/2006/relationships/slideLayout" Target="../slideLayouts/slideLayout5.xml"/><Relationship Id="rId5" Type="http://schemas.microsoft.com/office/2007/relationships/hdphoto" Target="../media/hdphoto13.wdp"/><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jpeg"/><Relationship Id="rId1" Type="http://schemas.openxmlformats.org/officeDocument/2006/relationships/slideLayout" Target="../slideLayouts/slideLayout15.xml"/><Relationship Id="rId4" Type="http://schemas.microsoft.com/office/2007/relationships/hdphoto" Target="../media/hdphoto14.wdp"/></Relationships>
</file>

<file path=ppt/slides/_rels/slide21.xml.rels><?xml version="1.0" encoding="UTF-8" standalone="yes"?>
<Relationships xmlns="http://schemas.openxmlformats.org/package/2006/relationships"><Relationship Id="rId3" Type="http://schemas.microsoft.com/office/2007/relationships/hdphoto" Target="../media/hdphoto15.wdp"/><Relationship Id="rId7" Type="http://schemas.microsoft.com/office/2007/relationships/hdphoto" Target="../media/hdphoto17.wdp"/><Relationship Id="rId2" Type="http://schemas.openxmlformats.org/officeDocument/2006/relationships/image" Target="../media/image16.png"/><Relationship Id="rId1" Type="http://schemas.openxmlformats.org/officeDocument/2006/relationships/slideLayout" Target="../slideLayouts/slideLayout5.xml"/><Relationship Id="rId6" Type="http://schemas.openxmlformats.org/officeDocument/2006/relationships/image" Target="../media/image18.png"/><Relationship Id="rId5" Type="http://schemas.microsoft.com/office/2007/relationships/hdphoto" Target="../media/hdphoto16.wdp"/><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7.jpeg"/><Relationship Id="rId1" Type="http://schemas.openxmlformats.org/officeDocument/2006/relationships/slideLayout" Target="../slideLayouts/slideLayout15.xml"/><Relationship Id="rId4" Type="http://schemas.microsoft.com/office/2007/relationships/hdphoto" Target="../media/hdphoto18.wdp"/></Relationships>
</file>

<file path=ppt/slides/_rels/slide23.xml.rels><?xml version="1.0" encoding="UTF-8" standalone="yes"?>
<Relationships xmlns="http://schemas.openxmlformats.org/package/2006/relationships"><Relationship Id="rId3" Type="http://schemas.microsoft.com/office/2007/relationships/hdphoto" Target="../media/hdphoto19.wdp"/><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7.jpeg"/><Relationship Id="rId1" Type="http://schemas.openxmlformats.org/officeDocument/2006/relationships/slideLayout" Target="../slideLayouts/slideLayout15.xml"/><Relationship Id="rId4" Type="http://schemas.microsoft.com/office/2007/relationships/hdphoto" Target="../media/hdphoto20.wdp"/></Relationships>
</file>

<file path=ppt/slides/_rels/slide25.xml.rels><?xml version="1.0" encoding="UTF-8" standalone="yes"?>
<Relationships xmlns="http://schemas.openxmlformats.org/package/2006/relationships"><Relationship Id="rId3" Type="http://schemas.microsoft.com/office/2007/relationships/hdphoto" Target="../media/hdphoto21.wdp"/><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7.jpeg"/><Relationship Id="rId1" Type="http://schemas.openxmlformats.org/officeDocument/2006/relationships/slideLayout" Target="../slideLayouts/slideLayout15.xml"/><Relationship Id="rId4" Type="http://schemas.microsoft.com/office/2007/relationships/hdphoto" Target="../media/hdphoto22.wdp"/></Relationships>
</file>

<file path=ppt/slides/_rels/slide27.xml.rels><?xml version="1.0" encoding="UTF-8" standalone="yes"?>
<Relationships xmlns="http://schemas.openxmlformats.org/package/2006/relationships"><Relationship Id="rId3" Type="http://schemas.microsoft.com/office/2007/relationships/hdphoto" Target="../media/hdphoto23.wdp"/><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5.xml"/><Relationship Id="rId5" Type="http://schemas.microsoft.com/office/2007/relationships/hdphoto" Target="../media/hdphoto4.wdp"/><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463039" y="1179871"/>
            <a:ext cx="9018147" cy="2770337"/>
          </a:xfrm>
        </p:spPr>
        <p:txBody>
          <a:bodyPr/>
          <a:lstStyle/>
          <a:p>
            <a:r>
              <a:rPr lang="en-US" dirty="0"/>
              <a:t>LOAN MANAGEMENT SYSTEM</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1463040" y="4014216"/>
            <a:ext cx="5783334" cy="630936"/>
          </a:xfrm>
        </p:spPr>
        <p:txBody>
          <a:bodyPr/>
          <a:lstStyle/>
          <a:p>
            <a:r>
              <a:rPr lang="en-US" dirty="0"/>
              <a:t>SQL PROJECT </a:t>
            </a:r>
            <a:r>
              <a:rPr lang="en-IN" dirty="0"/>
              <a:t>PRESENTATION BY DINESH KUMAR I </a:t>
            </a:r>
            <a:endParaRPr lang="en-US" dirty="0"/>
          </a:p>
          <a:p>
            <a:endParaRPr lang="en-US" dirty="0"/>
          </a:p>
        </p:txBody>
      </p:sp>
    </p:spTree>
    <p:extLst>
      <p:ext uri="{BB962C8B-B14F-4D97-AF65-F5344CB8AC3E}">
        <p14:creationId xmlns:p14="http://schemas.microsoft.com/office/powerpoint/2010/main" val="40970233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F79C3-9977-545E-4629-BE5BD982EC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630023-2221-3074-F5A2-D91140E1C2FF}"/>
              </a:ext>
            </a:extLst>
          </p:cNvPr>
          <p:cNvSpPr>
            <a:spLocks noGrp="1"/>
          </p:cNvSpPr>
          <p:nvPr>
            <p:ph type="title"/>
          </p:nvPr>
        </p:nvSpPr>
        <p:spPr>
          <a:xfrm>
            <a:off x="1139952" y="99109"/>
            <a:ext cx="9912096" cy="736633"/>
          </a:xfrm>
        </p:spPr>
        <p:txBody>
          <a:bodyPr/>
          <a:lstStyle/>
          <a:p>
            <a:r>
              <a:rPr lang="en-IN" sz="2000" b="1" dirty="0"/>
              <a:t>INSERTED AND REMOVED REJECTED CUSTOMERS FROM REMARKS UPDATING TABLE</a:t>
            </a:r>
            <a:br>
              <a:rPr lang="en-IN" sz="2000" b="1" dirty="0"/>
            </a:br>
            <a:br>
              <a:rPr lang="en-IN" b="1" dirty="0"/>
            </a:br>
            <a:endParaRPr lang="en-IN" dirty="0"/>
          </a:p>
        </p:txBody>
      </p:sp>
      <p:sp>
        <p:nvSpPr>
          <p:cNvPr id="4" name="Slide Number Placeholder 3">
            <a:extLst>
              <a:ext uri="{FF2B5EF4-FFF2-40B4-BE49-F238E27FC236}">
                <a16:creationId xmlns:a16="http://schemas.microsoft.com/office/drawing/2014/main" id="{DDAB1F64-4FF3-9000-C8AE-063272BDA645}"/>
              </a:ext>
            </a:extLst>
          </p:cNvPr>
          <p:cNvSpPr>
            <a:spLocks noGrp="1"/>
          </p:cNvSpPr>
          <p:nvPr>
            <p:ph type="sldNum" sz="quarter" idx="12"/>
          </p:nvPr>
        </p:nvSpPr>
        <p:spPr/>
        <p:txBody>
          <a:bodyPr/>
          <a:lstStyle/>
          <a:p>
            <a:fld id="{8D0AFDD5-844D-364D-8AEC-50CF4D36D55D}" type="slidenum">
              <a:rPr lang="en-US" noProof="0" smtClean="0"/>
              <a:t>10</a:t>
            </a:fld>
            <a:endParaRPr lang="en-US" noProof="0"/>
          </a:p>
        </p:txBody>
      </p:sp>
      <p:sp>
        <p:nvSpPr>
          <p:cNvPr id="5" name="Footer Placeholder 4">
            <a:extLst>
              <a:ext uri="{FF2B5EF4-FFF2-40B4-BE49-F238E27FC236}">
                <a16:creationId xmlns:a16="http://schemas.microsoft.com/office/drawing/2014/main" id="{80630E2A-9AF7-8C93-2976-B73B96D5A1EB}"/>
              </a:ext>
            </a:extLst>
          </p:cNvPr>
          <p:cNvSpPr>
            <a:spLocks noGrp="1"/>
          </p:cNvSpPr>
          <p:nvPr>
            <p:ph type="ftr" sz="quarter" idx="11"/>
          </p:nvPr>
        </p:nvSpPr>
        <p:spPr/>
        <p:txBody>
          <a:bodyPr/>
          <a:lstStyle/>
          <a:p>
            <a:r>
              <a:rPr lang="en-US" dirty="0"/>
              <a:t>LOAN MANAGEMENT SYSTEM</a:t>
            </a:r>
            <a:endParaRPr lang="en-US" noProof="0" dirty="0"/>
          </a:p>
        </p:txBody>
      </p:sp>
      <p:sp>
        <p:nvSpPr>
          <p:cNvPr id="6" name="Date Placeholder 5">
            <a:extLst>
              <a:ext uri="{FF2B5EF4-FFF2-40B4-BE49-F238E27FC236}">
                <a16:creationId xmlns:a16="http://schemas.microsoft.com/office/drawing/2014/main" id="{11418C92-5043-E7A4-C93D-3A512BE0F6F7}"/>
              </a:ext>
            </a:extLst>
          </p:cNvPr>
          <p:cNvSpPr>
            <a:spLocks noGrp="1"/>
          </p:cNvSpPr>
          <p:nvPr>
            <p:ph type="dt" sz="half" idx="10"/>
          </p:nvPr>
        </p:nvSpPr>
        <p:spPr/>
        <p:txBody>
          <a:bodyPr/>
          <a:lstStyle/>
          <a:p>
            <a:r>
              <a:rPr lang="en-US" noProof="0" dirty="0"/>
              <a:t>2025</a:t>
            </a:r>
          </a:p>
        </p:txBody>
      </p:sp>
      <p:pic>
        <p:nvPicPr>
          <p:cNvPr id="9" name="Content Placeholder 8">
            <a:extLst>
              <a:ext uri="{FF2B5EF4-FFF2-40B4-BE49-F238E27FC236}">
                <a16:creationId xmlns:a16="http://schemas.microsoft.com/office/drawing/2014/main" id="{51F45F8C-AE09-16AD-5A76-4E8EFB49379C}"/>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554867" y="1112492"/>
            <a:ext cx="8864436" cy="914528"/>
          </a:xfrm>
          <a:prstGeom prst="rect">
            <a:avLst/>
          </a:prstGeom>
          <a:ln>
            <a:noFill/>
          </a:ln>
          <a:effectLst>
            <a:outerShdw blurRad="292100" dist="139700" dir="2700000" algn="tl" rotWithShape="0">
              <a:srgbClr val="333333">
                <a:alpha val="65000"/>
              </a:srgbClr>
            </a:outerShdw>
          </a:effectLst>
        </p:spPr>
      </p:pic>
      <p:pic>
        <p:nvPicPr>
          <p:cNvPr id="13" name="Picture 12">
            <a:extLst>
              <a:ext uri="{FF2B5EF4-FFF2-40B4-BE49-F238E27FC236}">
                <a16:creationId xmlns:a16="http://schemas.microsoft.com/office/drawing/2014/main" id="{904FB701-C188-4074-782C-AE3B57EB433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3510115" y="2027019"/>
            <a:ext cx="7904767" cy="4245961"/>
          </a:xfrm>
          <a:prstGeom prst="rect">
            <a:avLst/>
          </a:prstGeom>
          <a:ln>
            <a:noFill/>
          </a:ln>
          <a:effectLst>
            <a:outerShdw blurRad="292100" dist="139700" dir="2700000" algn="tl" rotWithShape="0">
              <a:srgbClr val="333333">
                <a:alpha val="65000"/>
              </a:srgbClr>
            </a:outerShdw>
          </a:effectLst>
        </p:spPr>
      </p:pic>
      <p:cxnSp>
        <p:nvCxnSpPr>
          <p:cNvPr id="17" name="Straight Arrow Connector 16">
            <a:extLst>
              <a:ext uri="{FF2B5EF4-FFF2-40B4-BE49-F238E27FC236}">
                <a16:creationId xmlns:a16="http://schemas.microsoft.com/office/drawing/2014/main" id="{58989CEE-456F-6494-33DE-3A228D953575}"/>
              </a:ext>
            </a:extLst>
          </p:cNvPr>
          <p:cNvCxnSpPr/>
          <p:nvPr/>
        </p:nvCxnSpPr>
        <p:spPr>
          <a:xfrm rot="16200000" flipH="1">
            <a:off x="2401087" y="2319972"/>
            <a:ext cx="1401980" cy="816076"/>
          </a:xfrm>
          <a:prstGeom prst="curved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68253985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4A140-8AA5-7678-D432-7EA811E61C14}"/>
              </a:ext>
            </a:extLst>
          </p:cNvPr>
          <p:cNvSpPr>
            <a:spLocks noGrp="1"/>
          </p:cNvSpPr>
          <p:nvPr>
            <p:ph type="ctrTitle"/>
          </p:nvPr>
        </p:nvSpPr>
        <p:spPr>
          <a:xfrm>
            <a:off x="1046988" y="972214"/>
            <a:ext cx="9915980" cy="640276"/>
          </a:xfrm>
        </p:spPr>
        <p:txBody>
          <a:bodyPr/>
          <a:lstStyle/>
          <a:p>
            <a:r>
              <a:rPr lang="en-IN" sz="2000" dirty="0"/>
              <a:t>NEW TABLE CREATED AFTER JOINING FILTERED TABLES AND CALCULATION PART</a:t>
            </a:r>
          </a:p>
        </p:txBody>
      </p:sp>
      <p:pic>
        <p:nvPicPr>
          <p:cNvPr id="6" name="Picture 5">
            <a:extLst>
              <a:ext uri="{FF2B5EF4-FFF2-40B4-BE49-F238E27FC236}">
                <a16:creationId xmlns:a16="http://schemas.microsoft.com/office/drawing/2014/main" id="{98E3E84D-A61C-B661-D282-4E099042912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1759974" y="1730477"/>
            <a:ext cx="8603226" cy="375479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852003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CE5891-C55B-D640-90D5-4AE469BF6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FDD437-698C-D490-4E14-513B092EBBC9}"/>
              </a:ext>
            </a:extLst>
          </p:cNvPr>
          <p:cNvSpPr>
            <a:spLocks noGrp="1"/>
          </p:cNvSpPr>
          <p:nvPr>
            <p:ph type="title"/>
          </p:nvPr>
        </p:nvSpPr>
        <p:spPr>
          <a:xfrm>
            <a:off x="1139952" y="315418"/>
            <a:ext cx="9912096" cy="736633"/>
          </a:xfrm>
        </p:spPr>
        <p:txBody>
          <a:bodyPr/>
          <a:lstStyle/>
          <a:p>
            <a:r>
              <a:rPr lang="en-IN" sz="2000" b="1" dirty="0"/>
              <a:t>AFTER ALL MODIFICATION CREATED CUSTOMER INTEREST ANALYSIS TABLE</a:t>
            </a:r>
            <a:br>
              <a:rPr lang="en-IN" sz="2000" b="1" dirty="0"/>
            </a:br>
            <a:br>
              <a:rPr lang="en-IN" b="1" dirty="0"/>
            </a:br>
            <a:endParaRPr lang="en-IN" dirty="0"/>
          </a:p>
        </p:txBody>
      </p:sp>
      <p:sp>
        <p:nvSpPr>
          <p:cNvPr id="4" name="Slide Number Placeholder 3">
            <a:extLst>
              <a:ext uri="{FF2B5EF4-FFF2-40B4-BE49-F238E27FC236}">
                <a16:creationId xmlns:a16="http://schemas.microsoft.com/office/drawing/2014/main" id="{F64257E9-0321-6FFE-E5E2-EC7FB9012FA8}"/>
              </a:ext>
            </a:extLst>
          </p:cNvPr>
          <p:cNvSpPr>
            <a:spLocks noGrp="1"/>
          </p:cNvSpPr>
          <p:nvPr>
            <p:ph type="sldNum" sz="quarter" idx="12"/>
          </p:nvPr>
        </p:nvSpPr>
        <p:spPr/>
        <p:txBody>
          <a:bodyPr/>
          <a:lstStyle/>
          <a:p>
            <a:fld id="{8D0AFDD5-844D-364D-8AEC-50CF4D36D55D}" type="slidenum">
              <a:rPr lang="en-US" noProof="0" smtClean="0"/>
              <a:t>12</a:t>
            </a:fld>
            <a:endParaRPr lang="en-US" noProof="0"/>
          </a:p>
        </p:txBody>
      </p:sp>
      <p:sp>
        <p:nvSpPr>
          <p:cNvPr id="5" name="Footer Placeholder 4">
            <a:extLst>
              <a:ext uri="{FF2B5EF4-FFF2-40B4-BE49-F238E27FC236}">
                <a16:creationId xmlns:a16="http://schemas.microsoft.com/office/drawing/2014/main" id="{357EC48A-8EB1-19E1-DCE8-6EBC84CE25E8}"/>
              </a:ext>
            </a:extLst>
          </p:cNvPr>
          <p:cNvSpPr>
            <a:spLocks noGrp="1"/>
          </p:cNvSpPr>
          <p:nvPr>
            <p:ph type="ftr" sz="quarter" idx="11"/>
          </p:nvPr>
        </p:nvSpPr>
        <p:spPr/>
        <p:txBody>
          <a:bodyPr/>
          <a:lstStyle/>
          <a:p>
            <a:r>
              <a:rPr lang="en-US" dirty="0"/>
              <a:t>LOAN MANAGEMENT SYSTEM</a:t>
            </a:r>
            <a:endParaRPr lang="en-US" noProof="0" dirty="0"/>
          </a:p>
        </p:txBody>
      </p:sp>
      <p:sp>
        <p:nvSpPr>
          <p:cNvPr id="6" name="Date Placeholder 5">
            <a:extLst>
              <a:ext uri="{FF2B5EF4-FFF2-40B4-BE49-F238E27FC236}">
                <a16:creationId xmlns:a16="http://schemas.microsoft.com/office/drawing/2014/main" id="{842FC836-E423-B6DE-6698-73037AEE57BB}"/>
              </a:ext>
            </a:extLst>
          </p:cNvPr>
          <p:cNvSpPr>
            <a:spLocks noGrp="1"/>
          </p:cNvSpPr>
          <p:nvPr>
            <p:ph type="dt" sz="half" idx="10"/>
          </p:nvPr>
        </p:nvSpPr>
        <p:spPr/>
        <p:txBody>
          <a:bodyPr/>
          <a:lstStyle/>
          <a:p>
            <a:r>
              <a:rPr lang="en-US" noProof="0" dirty="0"/>
              <a:t>2025</a:t>
            </a:r>
          </a:p>
        </p:txBody>
      </p:sp>
      <p:pic>
        <p:nvPicPr>
          <p:cNvPr id="10" name="Content Placeholder 9">
            <a:extLst>
              <a:ext uri="{FF2B5EF4-FFF2-40B4-BE49-F238E27FC236}">
                <a16:creationId xmlns:a16="http://schemas.microsoft.com/office/drawing/2014/main" id="{C50ACF73-6F64-D9D3-0A6E-4BE61C8049B0}"/>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595312" y="1154527"/>
            <a:ext cx="11001375" cy="496113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45670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DA9EAA-3CBA-19FD-424D-625FDEA8ECAD}"/>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2A6D126-D3AD-CBA9-678E-BE04CB8E5602}"/>
              </a:ext>
            </a:extLst>
          </p:cNvPr>
          <p:cNvSpPr>
            <a:spLocks noGrp="1"/>
          </p:cNvSpPr>
          <p:nvPr>
            <p:ph type="sldNum" sz="quarter" idx="12"/>
          </p:nvPr>
        </p:nvSpPr>
        <p:spPr/>
        <p:txBody>
          <a:bodyPr/>
          <a:lstStyle/>
          <a:p>
            <a:fld id="{8D0AFDD5-844D-364D-8AEC-50CF4D36D55D}" type="slidenum">
              <a:rPr lang="en-US" noProof="0" smtClean="0"/>
              <a:pPr/>
              <a:t>13</a:t>
            </a:fld>
            <a:endParaRPr lang="en-US" noProof="0"/>
          </a:p>
        </p:txBody>
      </p:sp>
      <p:sp>
        <p:nvSpPr>
          <p:cNvPr id="2" name="Title 1">
            <a:extLst>
              <a:ext uri="{FF2B5EF4-FFF2-40B4-BE49-F238E27FC236}">
                <a16:creationId xmlns:a16="http://schemas.microsoft.com/office/drawing/2014/main" id="{FED469B7-DE22-300E-C18C-8F8759F7BC60}"/>
              </a:ext>
            </a:extLst>
          </p:cNvPr>
          <p:cNvSpPr>
            <a:spLocks noGrp="1"/>
          </p:cNvSpPr>
          <p:nvPr>
            <p:ph type="title"/>
          </p:nvPr>
        </p:nvSpPr>
        <p:spPr>
          <a:xfrm>
            <a:off x="2880851" y="188758"/>
            <a:ext cx="6774426" cy="538778"/>
          </a:xfrm>
        </p:spPr>
        <p:txBody>
          <a:bodyPr/>
          <a:lstStyle/>
          <a:p>
            <a:r>
              <a:rPr lang="en-IN" sz="2400" b="1" dirty="0"/>
              <a:t>TABLE CREATION ERRORS DURING EXECUTION</a:t>
            </a:r>
            <a:br>
              <a:rPr lang="en-IN" sz="1100" b="1" dirty="0"/>
            </a:br>
            <a:endParaRPr lang="en-IN" sz="4000" dirty="0"/>
          </a:p>
        </p:txBody>
      </p:sp>
      <p:sp>
        <p:nvSpPr>
          <p:cNvPr id="6" name="Footer Placeholder 4">
            <a:extLst>
              <a:ext uri="{FF2B5EF4-FFF2-40B4-BE49-F238E27FC236}">
                <a16:creationId xmlns:a16="http://schemas.microsoft.com/office/drawing/2014/main" id="{3C074127-76D6-D6E2-45E7-7DA9ED5D83CE}"/>
              </a:ext>
            </a:extLst>
          </p:cNvPr>
          <p:cNvSpPr txBox="1">
            <a:spLocks/>
          </p:cNvSpPr>
          <p:nvPr/>
        </p:nvSpPr>
        <p:spPr>
          <a:xfrm>
            <a:off x="2880851" y="6410736"/>
            <a:ext cx="1463675" cy="247650"/>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LOAN MANAGEMENT SYSTEM</a:t>
            </a:r>
            <a:endParaRPr lang="en-US" dirty="0"/>
          </a:p>
        </p:txBody>
      </p:sp>
      <p:sp>
        <p:nvSpPr>
          <p:cNvPr id="8" name="Date Placeholder 5">
            <a:extLst>
              <a:ext uri="{FF2B5EF4-FFF2-40B4-BE49-F238E27FC236}">
                <a16:creationId xmlns:a16="http://schemas.microsoft.com/office/drawing/2014/main" id="{13A2281B-33ED-8B8A-E2A5-0BE84D221AA0}"/>
              </a:ext>
            </a:extLst>
          </p:cNvPr>
          <p:cNvSpPr txBox="1">
            <a:spLocks/>
          </p:cNvSpPr>
          <p:nvPr/>
        </p:nvSpPr>
        <p:spPr>
          <a:xfrm>
            <a:off x="11520672" y="6277079"/>
            <a:ext cx="639762" cy="247650"/>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2025</a:t>
            </a:r>
            <a:endParaRPr lang="en-US" dirty="0"/>
          </a:p>
        </p:txBody>
      </p:sp>
      <p:sp>
        <p:nvSpPr>
          <p:cNvPr id="3" name="Content Placeholder 2">
            <a:extLst>
              <a:ext uri="{FF2B5EF4-FFF2-40B4-BE49-F238E27FC236}">
                <a16:creationId xmlns:a16="http://schemas.microsoft.com/office/drawing/2014/main" id="{125EB3AE-4D91-D7FE-333E-4576BC806D01}"/>
              </a:ext>
            </a:extLst>
          </p:cNvPr>
          <p:cNvSpPr>
            <a:spLocks noGrp="1"/>
          </p:cNvSpPr>
          <p:nvPr>
            <p:ph idx="1"/>
          </p:nvPr>
        </p:nvSpPr>
        <p:spPr>
          <a:xfrm>
            <a:off x="5191432" y="855405"/>
            <a:ext cx="6096000" cy="4886633"/>
          </a:xfrm>
        </p:spPr>
        <p:txBody>
          <a:bodyPr/>
          <a:lstStyle/>
          <a:p>
            <a:pPr marL="285750" indent="-285750">
              <a:buFont typeface="Wingdings" panose="05000000000000000000" pitchFamily="2" charset="2"/>
              <a:buChar char="à"/>
            </a:pPr>
            <a:r>
              <a:rPr lang="en-IN" dirty="0">
                <a:sym typeface="Wingdings" panose="05000000000000000000" pitchFamily="2" charset="2"/>
              </a:rPr>
              <a:t>AFTER LOT OF ERRORS FINALLY TABLE CREATED CUSTOMER_﻿INTEREST_ANALYSIS.</a:t>
            </a:r>
          </a:p>
          <a:p>
            <a:pPr marL="285750" indent="-285750">
              <a:buFont typeface="Wingdings" panose="05000000000000000000" pitchFamily="2" charset="2"/>
              <a:buChar char="à"/>
            </a:pPr>
            <a:endParaRPr lang="en-IN" dirty="0">
              <a:sym typeface="Wingdings" panose="05000000000000000000" pitchFamily="2" charset="2"/>
            </a:endParaRPr>
          </a:p>
          <a:p>
            <a:pPr marL="285750" indent="-285750">
              <a:buFont typeface="Wingdings" panose="05000000000000000000" pitchFamily="2" charset="2"/>
              <a:buChar char="à"/>
            </a:pPr>
            <a:r>
              <a:rPr lang="en-IN" dirty="0">
                <a:sym typeface="Wingdings" panose="05000000000000000000" pitchFamily="2" charset="2"/>
              </a:rPr>
              <a:t>MOST COMMON ERRORS ARE COLUMN OR TABLE NAMES MISTAKES, DATATYPE MISTAKES, TRIGGER MISTAKES.</a:t>
            </a:r>
          </a:p>
          <a:p>
            <a:pPr marL="285750" indent="-285750">
              <a:buFont typeface="Wingdings" panose="05000000000000000000" pitchFamily="2" charset="2"/>
              <a:buChar char="à"/>
            </a:pPr>
            <a:endParaRPr lang="en-IN" dirty="0">
              <a:sym typeface="Wingdings" panose="05000000000000000000" pitchFamily="2" charset="2"/>
            </a:endParaRPr>
          </a:p>
          <a:p>
            <a:pPr marL="285750" indent="-285750">
              <a:buFont typeface="Wingdings" panose="05000000000000000000" pitchFamily="2" charset="2"/>
              <a:buChar char="à"/>
            </a:pPr>
            <a:r>
              <a:rPr lang="en-IN" dirty="0">
                <a:sym typeface="Wingdings" panose="05000000000000000000" pitchFamily="2" charset="2"/>
              </a:rPr>
              <a:t>LOT OF ERROR OCCURRED ON TRIGGER INSERT. WHAT I FACED WAS CANNOT BE ABLE TO IMPORT NEEDED TO BE MANUAL INSERT VALUES AND TRIGGER EXECUTION MISTAKES IN MY DATATYPE ERRORS OCCURRED LIKE VARCHAR (SIZE NEEDED TO BE EXTEND) INCREASED TO 55.</a:t>
            </a:r>
          </a:p>
          <a:p>
            <a:pPr marL="285750" indent="-285750">
              <a:buFont typeface="Wingdings" panose="05000000000000000000" pitchFamily="2" charset="2"/>
              <a:buChar char="à"/>
            </a:pPr>
            <a:endParaRPr lang="en-IN" dirty="0">
              <a:sym typeface="Wingdings" panose="05000000000000000000" pitchFamily="2" charset="2"/>
            </a:endParaRPr>
          </a:p>
          <a:p>
            <a:pPr marL="285750" indent="-285750">
              <a:buFont typeface="Wingdings" panose="05000000000000000000" pitchFamily="2" charset="2"/>
              <a:buChar char="à"/>
            </a:pPr>
            <a:r>
              <a:rPr lang="en-IN" dirty="0">
                <a:sym typeface="Wingdings" panose="05000000000000000000" pitchFamily="2" charset="2"/>
              </a:rPr>
              <a:t>THEN THE WORKFLOW BECOME NORMAL JOINED BOTH NEWLY CREATED TABLES WITHOUT REPEATING COLUMNS AND CALCULATED MONTHLY INTEREST AMOUNT THEN ANNUAL INTEREST AMOUNT.</a:t>
            </a:r>
          </a:p>
          <a:p>
            <a:pPr marL="285750" indent="-285750">
              <a:buFont typeface="Wingdings" panose="05000000000000000000" pitchFamily="2" charset="2"/>
              <a:buChar char="à"/>
            </a:pPr>
            <a:endParaRPr lang="en-IN" dirty="0">
              <a:sym typeface="Wingdings" panose="05000000000000000000" pitchFamily="2" charset="2"/>
            </a:endParaRPr>
          </a:p>
          <a:p>
            <a:pPr marL="285750" indent="-285750">
              <a:buFont typeface="Wingdings" panose="05000000000000000000" pitchFamily="2" charset="2"/>
              <a:buChar char="à"/>
            </a:pPr>
            <a:r>
              <a:rPr lang="en-IN" dirty="0">
                <a:sym typeface="Wingdings" panose="05000000000000000000" pitchFamily="2" charset="2"/>
              </a:rPr>
              <a:t>FINNALY CUSTOMER_INTEREST_ANALYSIS TABLE CREATED AND ADDED PERCENTAGE SYMBOL % FOR INTEREST_RATE COLUMN IN TABLE.</a:t>
            </a:r>
            <a:endParaRPr lang="en-IN" dirty="0"/>
          </a:p>
        </p:txBody>
      </p:sp>
    </p:spTree>
    <p:extLst>
      <p:ext uri="{BB962C8B-B14F-4D97-AF65-F5344CB8AC3E}">
        <p14:creationId xmlns:p14="http://schemas.microsoft.com/office/powerpoint/2010/main" val="28952418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47DBF6A5-7DE5-942F-620A-A746845DEB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4BAE97-F937-1E8A-F359-92FE7050FFB4}"/>
              </a:ext>
            </a:extLst>
          </p:cNvPr>
          <p:cNvSpPr>
            <a:spLocks noGrp="1"/>
          </p:cNvSpPr>
          <p:nvPr>
            <p:ph type="ctrTitle"/>
          </p:nvPr>
        </p:nvSpPr>
        <p:spPr>
          <a:xfrm>
            <a:off x="1046988" y="972214"/>
            <a:ext cx="9915980" cy="640276"/>
          </a:xfrm>
        </p:spPr>
        <p:txBody>
          <a:bodyPr/>
          <a:lstStyle/>
          <a:p>
            <a:r>
              <a:rPr lang="en-IN" sz="2000" dirty="0"/>
              <a:t>CUSTOMER DETAILS TABLE UPDATION COMMAND USING CASE-END</a:t>
            </a:r>
            <a:br>
              <a:rPr lang="en-IN" sz="2000" dirty="0"/>
            </a:br>
            <a:endParaRPr lang="en-IN" sz="2000" dirty="0"/>
          </a:p>
        </p:txBody>
      </p:sp>
      <p:pic>
        <p:nvPicPr>
          <p:cNvPr id="4" name="Picture 3">
            <a:extLst>
              <a:ext uri="{FF2B5EF4-FFF2-40B4-BE49-F238E27FC236}">
                <a16:creationId xmlns:a16="http://schemas.microsoft.com/office/drawing/2014/main" id="{88BE6680-1D93-481C-AA0C-09FB627A2829}"/>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1229032" y="1612490"/>
            <a:ext cx="9459645" cy="370676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4850162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C8B33-85B8-6692-8CDB-C02384A2C5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742A23-1118-2822-70CD-F162641107F2}"/>
              </a:ext>
            </a:extLst>
          </p:cNvPr>
          <p:cNvSpPr>
            <a:spLocks noGrp="1"/>
          </p:cNvSpPr>
          <p:nvPr>
            <p:ph type="title"/>
          </p:nvPr>
        </p:nvSpPr>
        <p:spPr>
          <a:xfrm>
            <a:off x="1139952" y="315418"/>
            <a:ext cx="9912096" cy="736633"/>
          </a:xfrm>
        </p:spPr>
        <p:txBody>
          <a:bodyPr/>
          <a:lstStyle/>
          <a:p>
            <a:r>
              <a:rPr lang="en-IN" sz="2000" b="1" dirty="0"/>
              <a:t>AFTER UPDATED DATA IN CUSTOMER DETIALS TABLE </a:t>
            </a:r>
            <a:br>
              <a:rPr lang="en-IN" sz="2000" b="1" dirty="0"/>
            </a:br>
            <a:br>
              <a:rPr lang="en-IN" b="1" dirty="0"/>
            </a:br>
            <a:endParaRPr lang="en-IN" dirty="0"/>
          </a:p>
        </p:txBody>
      </p:sp>
      <p:sp>
        <p:nvSpPr>
          <p:cNvPr id="4" name="Slide Number Placeholder 3">
            <a:extLst>
              <a:ext uri="{FF2B5EF4-FFF2-40B4-BE49-F238E27FC236}">
                <a16:creationId xmlns:a16="http://schemas.microsoft.com/office/drawing/2014/main" id="{83838B67-7D4E-B7BE-B1DD-92AE2FDBAD85}"/>
              </a:ext>
            </a:extLst>
          </p:cNvPr>
          <p:cNvSpPr>
            <a:spLocks noGrp="1"/>
          </p:cNvSpPr>
          <p:nvPr>
            <p:ph type="sldNum" sz="quarter" idx="12"/>
          </p:nvPr>
        </p:nvSpPr>
        <p:spPr/>
        <p:txBody>
          <a:bodyPr/>
          <a:lstStyle/>
          <a:p>
            <a:fld id="{8D0AFDD5-844D-364D-8AEC-50CF4D36D55D}" type="slidenum">
              <a:rPr lang="en-US" noProof="0" smtClean="0"/>
              <a:t>15</a:t>
            </a:fld>
            <a:endParaRPr lang="en-US" noProof="0"/>
          </a:p>
        </p:txBody>
      </p:sp>
      <p:sp>
        <p:nvSpPr>
          <p:cNvPr id="5" name="Footer Placeholder 4">
            <a:extLst>
              <a:ext uri="{FF2B5EF4-FFF2-40B4-BE49-F238E27FC236}">
                <a16:creationId xmlns:a16="http://schemas.microsoft.com/office/drawing/2014/main" id="{FC4DC896-9CF1-2726-132E-F7882EB19D16}"/>
              </a:ext>
            </a:extLst>
          </p:cNvPr>
          <p:cNvSpPr>
            <a:spLocks noGrp="1"/>
          </p:cNvSpPr>
          <p:nvPr>
            <p:ph type="ftr" sz="quarter" idx="11"/>
          </p:nvPr>
        </p:nvSpPr>
        <p:spPr/>
        <p:txBody>
          <a:bodyPr/>
          <a:lstStyle/>
          <a:p>
            <a:r>
              <a:rPr lang="en-US" dirty="0"/>
              <a:t>LOAN MANAGEMENT SYSTEM</a:t>
            </a:r>
            <a:endParaRPr lang="en-US" noProof="0" dirty="0"/>
          </a:p>
        </p:txBody>
      </p:sp>
      <p:sp>
        <p:nvSpPr>
          <p:cNvPr id="6" name="Date Placeholder 5">
            <a:extLst>
              <a:ext uri="{FF2B5EF4-FFF2-40B4-BE49-F238E27FC236}">
                <a16:creationId xmlns:a16="http://schemas.microsoft.com/office/drawing/2014/main" id="{81798AC2-7BBE-6D4C-BCD4-C372C38C73DD}"/>
              </a:ext>
            </a:extLst>
          </p:cNvPr>
          <p:cNvSpPr>
            <a:spLocks noGrp="1"/>
          </p:cNvSpPr>
          <p:nvPr>
            <p:ph type="dt" sz="half" idx="10"/>
          </p:nvPr>
        </p:nvSpPr>
        <p:spPr/>
        <p:txBody>
          <a:bodyPr/>
          <a:lstStyle/>
          <a:p>
            <a:r>
              <a:rPr lang="en-US" noProof="0" dirty="0"/>
              <a:t>2025</a:t>
            </a:r>
          </a:p>
        </p:txBody>
      </p:sp>
      <p:pic>
        <p:nvPicPr>
          <p:cNvPr id="9" name="Content Placeholder 8">
            <a:extLst>
              <a:ext uri="{FF2B5EF4-FFF2-40B4-BE49-F238E27FC236}">
                <a16:creationId xmlns:a16="http://schemas.microsoft.com/office/drawing/2014/main" id="{DCC0382D-C486-D269-383B-0B7DE0332CC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052051"/>
            <a:ext cx="10431025" cy="486696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286780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3F296D-D4A3-446E-5AB8-364803796788}"/>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8425CA6-E79B-C0D7-D721-99BFA804EAD5}"/>
              </a:ext>
            </a:extLst>
          </p:cNvPr>
          <p:cNvSpPr>
            <a:spLocks noGrp="1"/>
          </p:cNvSpPr>
          <p:nvPr>
            <p:ph type="sldNum" sz="quarter" idx="12"/>
          </p:nvPr>
        </p:nvSpPr>
        <p:spPr/>
        <p:txBody>
          <a:bodyPr/>
          <a:lstStyle/>
          <a:p>
            <a:fld id="{8D0AFDD5-844D-364D-8AEC-50CF4D36D55D}" type="slidenum">
              <a:rPr lang="en-US" noProof="0" smtClean="0"/>
              <a:pPr/>
              <a:t>16</a:t>
            </a:fld>
            <a:endParaRPr lang="en-US" noProof="0"/>
          </a:p>
        </p:txBody>
      </p:sp>
      <p:sp>
        <p:nvSpPr>
          <p:cNvPr id="2" name="Title 1">
            <a:extLst>
              <a:ext uri="{FF2B5EF4-FFF2-40B4-BE49-F238E27FC236}">
                <a16:creationId xmlns:a16="http://schemas.microsoft.com/office/drawing/2014/main" id="{111E75CF-DE53-86B4-90A5-D7172A5E313D}"/>
              </a:ext>
            </a:extLst>
          </p:cNvPr>
          <p:cNvSpPr>
            <a:spLocks noGrp="1"/>
          </p:cNvSpPr>
          <p:nvPr>
            <p:ph type="title"/>
          </p:nvPr>
        </p:nvSpPr>
        <p:spPr>
          <a:xfrm>
            <a:off x="5323501" y="896681"/>
            <a:ext cx="2749400" cy="538778"/>
          </a:xfrm>
        </p:spPr>
        <p:txBody>
          <a:bodyPr/>
          <a:lstStyle/>
          <a:p>
            <a:r>
              <a:rPr lang="en-IN" sz="3200" b="1" dirty="0">
                <a:latin typeface="Bahnschrift Light" panose="020B0502040204020203" pitchFamily="34" charset="0"/>
              </a:rPr>
              <a:t>JOINS IN SQL</a:t>
            </a:r>
            <a:br>
              <a:rPr lang="en-IN" sz="1100" b="1" dirty="0"/>
            </a:br>
            <a:endParaRPr lang="en-IN" sz="4000" dirty="0"/>
          </a:p>
        </p:txBody>
      </p:sp>
      <p:sp>
        <p:nvSpPr>
          <p:cNvPr id="6" name="Footer Placeholder 4">
            <a:extLst>
              <a:ext uri="{FF2B5EF4-FFF2-40B4-BE49-F238E27FC236}">
                <a16:creationId xmlns:a16="http://schemas.microsoft.com/office/drawing/2014/main" id="{F5AA16EE-848E-E194-0B79-4E86E28E72BC}"/>
              </a:ext>
            </a:extLst>
          </p:cNvPr>
          <p:cNvSpPr txBox="1">
            <a:spLocks/>
          </p:cNvSpPr>
          <p:nvPr/>
        </p:nvSpPr>
        <p:spPr>
          <a:xfrm>
            <a:off x="2880851" y="6410736"/>
            <a:ext cx="1463675" cy="247650"/>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LOAN MANAGEMENT SYSTEM</a:t>
            </a:r>
            <a:endParaRPr lang="en-US" dirty="0"/>
          </a:p>
        </p:txBody>
      </p:sp>
      <p:sp>
        <p:nvSpPr>
          <p:cNvPr id="8" name="Date Placeholder 5">
            <a:extLst>
              <a:ext uri="{FF2B5EF4-FFF2-40B4-BE49-F238E27FC236}">
                <a16:creationId xmlns:a16="http://schemas.microsoft.com/office/drawing/2014/main" id="{BE0A854D-0D51-AAA4-E535-FD66A6A16DEB}"/>
              </a:ext>
            </a:extLst>
          </p:cNvPr>
          <p:cNvSpPr txBox="1">
            <a:spLocks/>
          </p:cNvSpPr>
          <p:nvPr/>
        </p:nvSpPr>
        <p:spPr>
          <a:xfrm>
            <a:off x="11520672" y="6277079"/>
            <a:ext cx="639762" cy="247650"/>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2025</a:t>
            </a:r>
            <a:endParaRPr lang="en-US" dirty="0"/>
          </a:p>
        </p:txBody>
      </p:sp>
      <p:sp>
        <p:nvSpPr>
          <p:cNvPr id="4" name="Rectangle 1">
            <a:extLst>
              <a:ext uri="{FF2B5EF4-FFF2-40B4-BE49-F238E27FC236}">
                <a16:creationId xmlns:a16="http://schemas.microsoft.com/office/drawing/2014/main" id="{8A9B991C-3608-0E18-EAE8-92548DE8C899}"/>
              </a:ext>
            </a:extLst>
          </p:cNvPr>
          <p:cNvSpPr>
            <a:spLocks noGrp="1" noChangeArrowheads="1"/>
          </p:cNvSpPr>
          <p:nvPr>
            <p:ph idx="1"/>
          </p:nvPr>
        </p:nvSpPr>
        <p:spPr bwMode="auto">
          <a:xfrm>
            <a:off x="5323501" y="1813747"/>
            <a:ext cx="5846557"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à"/>
              <a:tabLst/>
            </a:pPr>
            <a:r>
              <a:rPr kumimoji="0" lang="en-US" altLang="en-US" sz="1200" b="1" i="0" u="none" strike="noStrike" cap="none" normalizeH="0" baseline="0" dirty="0">
                <a:ln>
                  <a:noFill/>
                </a:ln>
                <a:solidFill>
                  <a:schemeClr val="tx1"/>
                </a:solidFill>
                <a:effectLst/>
                <a:latin typeface="Arial" panose="020B0604020202020204" pitchFamily="34" charset="0"/>
              </a:rPr>
              <a:t>INNER JOIN</a:t>
            </a:r>
            <a:r>
              <a:rPr kumimoji="0" lang="en-US" altLang="en-US" sz="1200" b="0" i="0" u="none" strike="noStrike" cap="none" normalizeH="0" baseline="0" dirty="0">
                <a:ln>
                  <a:noFill/>
                </a:ln>
                <a:solidFill>
                  <a:schemeClr val="tx1"/>
                </a:solidFill>
                <a:effectLst/>
                <a:latin typeface="Arial" panose="020B0604020202020204" pitchFamily="34" charset="0"/>
              </a:rPr>
              <a:t> – Returns only matching records from both tables.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à"/>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à"/>
              <a:tabLst/>
            </a:pPr>
            <a:r>
              <a:rPr kumimoji="0" lang="en-US" altLang="en-US" sz="1200" b="1" i="0" u="none" strike="noStrike" cap="none" normalizeH="0" baseline="0" dirty="0">
                <a:ln>
                  <a:noFill/>
                </a:ln>
                <a:solidFill>
                  <a:schemeClr val="tx1"/>
                </a:solidFill>
                <a:effectLst/>
                <a:latin typeface="Arial" panose="020B0604020202020204" pitchFamily="34" charset="0"/>
              </a:rPr>
              <a:t>LEFT JOIN </a:t>
            </a:r>
            <a:r>
              <a:rPr kumimoji="0" lang="en-US" altLang="en-US" sz="1200" b="0" i="0" u="none" strike="noStrike" cap="none" normalizeH="0" baseline="0" dirty="0">
                <a:ln>
                  <a:noFill/>
                </a:ln>
                <a:solidFill>
                  <a:schemeClr val="tx1"/>
                </a:solidFill>
                <a:effectLst/>
                <a:latin typeface="Arial" panose="020B0604020202020204" pitchFamily="34" charset="0"/>
              </a:rPr>
              <a:t>– Returns all records from the left table and matching records from the right table. If no match is found, NULL is returned</a:t>
            </a:r>
            <a:r>
              <a:rPr lang="en-US" altLang="en-US" sz="1200" dirty="0">
                <a:latin typeface="Arial" panose="020B0604020202020204" pitchFamily="34" charset="0"/>
              </a:rPr>
              <a:t> </a:t>
            </a:r>
            <a:r>
              <a:rPr kumimoji="0" lang="en-US" altLang="en-US" sz="1200" b="0" i="0" u="none" strike="noStrike" cap="none" normalizeH="0" baseline="0" dirty="0">
                <a:ln>
                  <a:noFill/>
                </a:ln>
                <a:solidFill>
                  <a:schemeClr val="tx1"/>
                </a:solidFill>
                <a:effectLst/>
                <a:latin typeface="Arial" panose="020B0604020202020204" pitchFamily="34" charset="0"/>
              </a:rPr>
              <a:t>for right table columns</a:t>
            </a:r>
          </a:p>
          <a:p>
            <a:pPr marR="0" lvl="0" algn="l"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à"/>
              <a:tabLst/>
            </a:pPr>
            <a:r>
              <a:rPr kumimoji="0" lang="en-US" altLang="en-US" sz="1200" b="1" i="0" u="none" strike="noStrike" cap="none" normalizeH="0" baseline="0" dirty="0">
                <a:ln>
                  <a:noFill/>
                </a:ln>
                <a:solidFill>
                  <a:schemeClr val="tx1"/>
                </a:solidFill>
                <a:effectLst/>
                <a:latin typeface="Arial" panose="020B0604020202020204" pitchFamily="34" charset="0"/>
              </a:rPr>
              <a:t>RIGHT JOIN</a:t>
            </a:r>
            <a:r>
              <a:rPr kumimoji="0" lang="en-US" altLang="en-US" sz="1200" b="0" i="0" u="none" strike="noStrike" cap="none" normalizeH="0" baseline="0" dirty="0">
                <a:ln>
                  <a:noFill/>
                </a:ln>
                <a:solidFill>
                  <a:schemeClr val="tx1"/>
                </a:solidFill>
                <a:effectLst/>
                <a:latin typeface="Arial" panose="020B0604020202020204" pitchFamily="34" charset="0"/>
              </a:rPr>
              <a:t> – Returns all records from the right table</a:t>
            </a:r>
            <a:r>
              <a:rPr lang="en-US" altLang="en-US" sz="1200" dirty="0">
                <a:latin typeface="Arial" panose="020B0604020202020204" pitchFamily="34" charset="0"/>
              </a:rPr>
              <a:t> </a:t>
            </a:r>
            <a:r>
              <a:rPr kumimoji="0" lang="en-US" altLang="en-US" sz="1200" b="0" i="0" u="none" strike="noStrike" cap="none" normalizeH="0" baseline="0" dirty="0">
                <a:ln>
                  <a:noFill/>
                </a:ln>
                <a:solidFill>
                  <a:schemeClr val="tx1"/>
                </a:solidFill>
                <a:effectLst/>
                <a:latin typeface="Arial" panose="020B0604020202020204" pitchFamily="34" charset="0"/>
              </a:rPr>
              <a:t>and matching records from the left table. If no match is found, NULL is returned for left table columns.</a:t>
            </a:r>
          </a:p>
          <a:p>
            <a:pPr marR="0" lvl="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à"/>
              <a:tabLst/>
            </a:pPr>
            <a:r>
              <a:rPr kumimoji="0" lang="en-US" altLang="en-US" sz="1200" b="1" i="0" u="none" strike="noStrike" cap="none" normalizeH="0" baseline="0" dirty="0">
                <a:ln>
                  <a:noFill/>
                </a:ln>
                <a:solidFill>
                  <a:schemeClr val="tx1"/>
                </a:solidFill>
                <a:effectLst/>
                <a:latin typeface="Arial" panose="020B0604020202020204" pitchFamily="34" charset="0"/>
              </a:rPr>
              <a:t>FULL JOIN</a:t>
            </a:r>
            <a:r>
              <a:rPr kumimoji="0" lang="en-US" altLang="en-US" sz="1200" b="0" i="0" u="none" strike="noStrike" cap="none" normalizeH="0" baseline="0" dirty="0">
                <a:ln>
                  <a:noFill/>
                </a:ln>
                <a:solidFill>
                  <a:schemeClr val="tx1"/>
                </a:solidFill>
                <a:effectLst/>
                <a:latin typeface="Arial" panose="020B0604020202020204" pitchFamily="34" charset="0"/>
              </a:rPr>
              <a:t> – Returns all records from both </a:t>
            </a:r>
            <a:r>
              <a:rPr kumimoji="0" lang="en-US" altLang="en-US" sz="1200" b="0" i="0" u="none" strike="noStrike" cap="none" normalizeH="0" baseline="0" dirty="0" err="1">
                <a:ln>
                  <a:noFill/>
                </a:ln>
                <a:solidFill>
                  <a:schemeClr val="tx1"/>
                </a:solidFill>
                <a:effectLst/>
                <a:latin typeface="Arial" panose="020B0604020202020204" pitchFamily="34" charset="0"/>
              </a:rPr>
              <a:t>tables.If</a:t>
            </a:r>
            <a:r>
              <a:rPr kumimoji="0" lang="en-US" altLang="en-US" sz="1200" b="0" i="0" u="none" strike="noStrike" cap="none" normalizeH="0" baseline="0" dirty="0">
                <a:ln>
                  <a:noFill/>
                </a:ln>
                <a:solidFill>
                  <a:schemeClr val="tx1"/>
                </a:solidFill>
                <a:effectLst/>
                <a:latin typeface="Arial" panose="020B0604020202020204" pitchFamily="34" charset="0"/>
              </a:rPr>
              <a:t> there’s no match, NULL is returned for the missing values from either table.</a:t>
            </a:r>
          </a:p>
          <a:p>
            <a:pPr marR="0" lvl="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à"/>
              <a:tabLst/>
            </a:pPr>
            <a:r>
              <a:rPr kumimoji="0" lang="en-US" altLang="en-US" sz="1200" b="1" i="0" u="none" strike="noStrike" cap="none" normalizeH="0" baseline="0" dirty="0">
                <a:ln>
                  <a:noFill/>
                </a:ln>
                <a:solidFill>
                  <a:schemeClr val="tx1"/>
                </a:solidFill>
                <a:effectLst/>
                <a:latin typeface="Arial" panose="020B0604020202020204" pitchFamily="34" charset="0"/>
              </a:rPr>
              <a:t>SELF JOIN</a:t>
            </a:r>
            <a:r>
              <a:rPr kumimoji="0" lang="en-US" altLang="en-US" sz="1200" b="0" i="0" u="none" strike="noStrike" cap="none" normalizeH="0" baseline="0" dirty="0">
                <a:ln>
                  <a:noFill/>
                </a:ln>
                <a:solidFill>
                  <a:schemeClr val="tx1"/>
                </a:solidFill>
                <a:effectLst/>
                <a:latin typeface="Arial" panose="020B0604020202020204" pitchFamily="34" charset="0"/>
              </a:rPr>
              <a:t> – Joins a table with itself to compare</a:t>
            </a:r>
            <a:r>
              <a:rPr lang="en-US" altLang="en-US" sz="1200" dirty="0">
                <a:latin typeface="Arial" panose="020B0604020202020204" pitchFamily="34" charset="0"/>
              </a:rPr>
              <a:t> </a:t>
            </a:r>
            <a:r>
              <a:rPr kumimoji="0" lang="en-US" altLang="en-US" sz="1200" b="0" i="0" u="none" strike="noStrike" cap="none" normalizeH="0" baseline="0" dirty="0">
                <a:ln>
                  <a:noFill/>
                </a:ln>
                <a:solidFill>
                  <a:schemeClr val="tx1"/>
                </a:solidFill>
                <a:effectLst/>
                <a:latin typeface="Arial" panose="020B0604020202020204" pitchFamily="34" charset="0"/>
              </a:rPr>
              <a:t>records within the same table.</a:t>
            </a:r>
          </a:p>
          <a:p>
            <a:pPr marR="0" lvl="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à"/>
              <a:tabLst/>
            </a:pPr>
            <a:r>
              <a:rPr kumimoji="0" lang="en-US" altLang="en-US" sz="1200" b="1" i="0" u="none" strike="noStrike" cap="none" normalizeH="0" baseline="0" dirty="0">
                <a:ln>
                  <a:noFill/>
                </a:ln>
                <a:solidFill>
                  <a:schemeClr val="tx1"/>
                </a:solidFill>
                <a:effectLst/>
                <a:latin typeface="Arial" panose="020B0604020202020204" pitchFamily="34" charset="0"/>
              </a:rPr>
              <a:t>CROSS JOIN</a:t>
            </a:r>
            <a:r>
              <a:rPr kumimoji="0" lang="en-US" altLang="en-US" sz="1200" b="0" i="0" u="none" strike="noStrike" cap="none" normalizeH="0" baseline="0" dirty="0">
                <a:ln>
                  <a:noFill/>
                </a:ln>
                <a:solidFill>
                  <a:schemeClr val="tx1"/>
                </a:solidFill>
                <a:effectLst/>
                <a:latin typeface="Arial" panose="020B0604020202020204" pitchFamily="34" charset="0"/>
              </a:rPr>
              <a:t> – Returns the Cartesian product of both</a:t>
            </a:r>
            <a:r>
              <a:rPr lang="en-US" altLang="en-US" sz="1200" dirty="0">
                <a:latin typeface="Arial" panose="020B0604020202020204" pitchFamily="34" charset="0"/>
              </a:rPr>
              <a:t> </a:t>
            </a:r>
            <a:r>
              <a:rPr kumimoji="0" lang="en-US" altLang="en-US" sz="1200" b="0" i="0" u="none" strike="noStrike" cap="none" normalizeH="0" baseline="0" dirty="0">
                <a:ln>
                  <a:noFill/>
                </a:ln>
                <a:solidFill>
                  <a:schemeClr val="tx1"/>
                </a:solidFill>
                <a:effectLst/>
                <a:latin typeface="Arial" panose="020B0604020202020204" pitchFamily="34" charset="0"/>
              </a:rPr>
              <a:t>tables, meaning every row from the first table is paired with every row from the second table.</a:t>
            </a:r>
          </a:p>
        </p:txBody>
      </p:sp>
    </p:spTree>
    <p:extLst>
      <p:ext uri="{BB962C8B-B14F-4D97-AF65-F5344CB8AC3E}">
        <p14:creationId xmlns:p14="http://schemas.microsoft.com/office/powerpoint/2010/main" val="25170739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6BAF80-1DA3-C1CF-2A67-47B73A8B036D}"/>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F487A39-EB58-6059-61DF-7C56A434208A}"/>
              </a:ext>
            </a:extLst>
          </p:cNvPr>
          <p:cNvSpPr>
            <a:spLocks noGrp="1"/>
          </p:cNvSpPr>
          <p:nvPr>
            <p:ph type="sldNum" sz="quarter" idx="12"/>
          </p:nvPr>
        </p:nvSpPr>
        <p:spPr/>
        <p:txBody>
          <a:bodyPr/>
          <a:lstStyle/>
          <a:p>
            <a:fld id="{8D0AFDD5-844D-364D-8AEC-50CF4D36D55D}" type="slidenum">
              <a:rPr lang="en-US" noProof="0" smtClean="0"/>
              <a:pPr/>
              <a:t>17</a:t>
            </a:fld>
            <a:endParaRPr lang="en-US" noProof="0"/>
          </a:p>
        </p:txBody>
      </p:sp>
      <p:sp>
        <p:nvSpPr>
          <p:cNvPr id="6" name="Footer Placeholder 4">
            <a:extLst>
              <a:ext uri="{FF2B5EF4-FFF2-40B4-BE49-F238E27FC236}">
                <a16:creationId xmlns:a16="http://schemas.microsoft.com/office/drawing/2014/main" id="{12A0C618-9696-3846-32E4-92519CB9A2CA}"/>
              </a:ext>
            </a:extLst>
          </p:cNvPr>
          <p:cNvSpPr txBox="1">
            <a:spLocks/>
          </p:cNvSpPr>
          <p:nvPr/>
        </p:nvSpPr>
        <p:spPr>
          <a:xfrm>
            <a:off x="2880851" y="6410736"/>
            <a:ext cx="1463675" cy="247650"/>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LOAN MANAGEMENT SYSTEM</a:t>
            </a:r>
            <a:endParaRPr lang="en-US" dirty="0"/>
          </a:p>
        </p:txBody>
      </p:sp>
      <p:sp>
        <p:nvSpPr>
          <p:cNvPr id="8" name="Date Placeholder 5">
            <a:extLst>
              <a:ext uri="{FF2B5EF4-FFF2-40B4-BE49-F238E27FC236}">
                <a16:creationId xmlns:a16="http://schemas.microsoft.com/office/drawing/2014/main" id="{9E01BF52-5A8F-4036-857D-D4845D587255}"/>
              </a:ext>
            </a:extLst>
          </p:cNvPr>
          <p:cNvSpPr txBox="1">
            <a:spLocks/>
          </p:cNvSpPr>
          <p:nvPr/>
        </p:nvSpPr>
        <p:spPr>
          <a:xfrm>
            <a:off x="11520672" y="6277079"/>
            <a:ext cx="639762" cy="247650"/>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2025</a:t>
            </a:r>
            <a:endParaRPr lang="en-US" dirty="0"/>
          </a:p>
        </p:txBody>
      </p:sp>
      <p:sp>
        <p:nvSpPr>
          <p:cNvPr id="9" name="Title 8">
            <a:extLst>
              <a:ext uri="{FF2B5EF4-FFF2-40B4-BE49-F238E27FC236}">
                <a16:creationId xmlns:a16="http://schemas.microsoft.com/office/drawing/2014/main" id="{14FD4CD8-A8A1-6FE9-3492-BC12114D9218}"/>
              </a:ext>
            </a:extLst>
          </p:cNvPr>
          <p:cNvSpPr>
            <a:spLocks noGrp="1"/>
          </p:cNvSpPr>
          <p:nvPr>
            <p:ph type="title"/>
          </p:nvPr>
        </p:nvSpPr>
        <p:spPr>
          <a:xfrm>
            <a:off x="5447082" y="1037003"/>
            <a:ext cx="4021383" cy="418171"/>
          </a:xfrm>
        </p:spPr>
        <p:txBody>
          <a:bodyPr/>
          <a:lstStyle/>
          <a:p>
            <a:r>
              <a:rPr lang="en-IN" sz="2400" dirty="0"/>
              <a:t>Use of Stored Procedures</a:t>
            </a:r>
          </a:p>
        </p:txBody>
      </p:sp>
      <p:sp>
        <p:nvSpPr>
          <p:cNvPr id="10" name="Rectangle 1">
            <a:extLst>
              <a:ext uri="{FF2B5EF4-FFF2-40B4-BE49-F238E27FC236}">
                <a16:creationId xmlns:a16="http://schemas.microsoft.com/office/drawing/2014/main" id="{A3CFE846-941B-3742-CD03-A26931F991FD}"/>
              </a:ext>
            </a:extLst>
          </p:cNvPr>
          <p:cNvSpPr>
            <a:spLocks noGrp="1" noChangeArrowheads="1"/>
          </p:cNvSpPr>
          <p:nvPr>
            <p:ph idx="1"/>
          </p:nvPr>
        </p:nvSpPr>
        <p:spPr bwMode="auto">
          <a:xfrm>
            <a:off x="5236236" y="1613118"/>
            <a:ext cx="6039089" cy="36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A </a:t>
            </a:r>
            <a:r>
              <a:rPr kumimoji="0" lang="en-US" altLang="en-US" sz="1200" b="1" i="0" u="none" strike="noStrike" cap="none" normalizeH="0" baseline="0" dirty="0">
                <a:ln>
                  <a:noFill/>
                </a:ln>
                <a:solidFill>
                  <a:schemeClr val="tx1"/>
                </a:solidFill>
                <a:effectLst/>
                <a:latin typeface="Arial" panose="020B0604020202020204" pitchFamily="34" charset="0"/>
              </a:rPr>
              <a:t>stored procedure</a:t>
            </a:r>
            <a:r>
              <a:rPr kumimoji="0" lang="en-US" altLang="en-US" sz="1200" b="0" i="0" u="none" strike="noStrike" cap="none" normalizeH="0" baseline="0" dirty="0">
                <a:ln>
                  <a:noFill/>
                </a:ln>
                <a:solidFill>
                  <a:schemeClr val="tx1"/>
                </a:solidFill>
                <a:effectLst/>
                <a:latin typeface="Arial" panose="020B0604020202020204" pitchFamily="34" charset="0"/>
              </a:rPr>
              <a:t> is a precompiled SQL block that can be executed multiple times.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Used to perform complex operations efficiently.</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Arial" panose="020B0604020202020204" pitchFamily="34" charset="0"/>
            </a:endParaRPr>
          </a:p>
          <a:p>
            <a:pPr>
              <a:buNone/>
            </a:pPr>
            <a:r>
              <a:rPr lang="en-IN" sz="1400" b="1" dirty="0"/>
              <a:t>Importance of Stored Procedures:</a:t>
            </a:r>
          </a:p>
          <a:p>
            <a:pPr>
              <a:buNone/>
            </a:pPr>
            <a:endParaRPr lang="en-IN" sz="1400" dirty="0"/>
          </a:p>
          <a:p>
            <a:pPr>
              <a:buFont typeface="Arial" panose="020B0604020202020204" pitchFamily="34" charset="0"/>
              <a:buChar char="•"/>
            </a:pPr>
            <a:r>
              <a:rPr lang="en-IN" sz="1400" dirty="0"/>
              <a:t>Improves </a:t>
            </a:r>
            <a:r>
              <a:rPr lang="en-IN" sz="1400" b="1" dirty="0"/>
              <a:t>performance</a:t>
            </a:r>
            <a:r>
              <a:rPr lang="en-IN" sz="1400" dirty="0"/>
              <a:t> by reducing query compilation time.</a:t>
            </a:r>
          </a:p>
          <a:p>
            <a:pPr>
              <a:buFont typeface="Arial" panose="020B0604020202020204" pitchFamily="34" charset="0"/>
              <a:buChar char="•"/>
            </a:pPr>
            <a:r>
              <a:rPr lang="en-IN" sz="1400" dirty="0"/>
              <a:t>Enhances </a:t>
            </a:r>
            <a:r>
              <a:rPr lang="en-IN" sz="1400" b="1" dirty="0"/>
              <a:t>security</a:t>
            </a:r>
            <a:r>
              <a:rPr lang="en-IN" sz="1400" dirty="0"/>
              <a:t> by restricting direct table access.</a:t>
            </a:r>
          </a:p>
          <a:p>
            <a:pPr>
              <a:buFont typeface="Arial" panose="020B0604020202020204" pitchFamily="34" charset="0"/>
              <a:buChar char="•"/>
            </a:pPr>
            <a:r>
              <a:rPr lang="en-IN" sz="1400" dirty="0"/>
              <a:t>Supports </a:t>
            </a:r>
            <a:r>
              <a:rPr lang="en-IN" sz="1400" b="1" dirty="0"/>
              <a:t>modular programming</a:t>
            </a:r>
            <a:r>
              <a:rPr lang="en-IN" sz="1400" dirty="0"/>
              <a:t> for better maintainability.</a:t>
            </a:r>
          </a:p>
          <a:p>
            <a:pPr>
              <a:buFont typeface="Arial" panose="020B0604020202020204" pitchFamily="34" charset="0"/>
              <a:buChar char="•"/>
            </a:pPr>
            <a:endParaRPr lang="en-IN" sz="1400" dirty="0"/>
          </a:p>
          <a:p>
            <a:pPr>
              <a:buNone/>
            </a:pPr>
            <a:r>
              <a:rPr lang="en-IN" sz="1400" b="1" dirty="0"/>
              <a:t>Benefits in SQL Projects:</a:t>
            </a:r>
          </a:p>
          <a:p>
            <a:pPr>
              <a:buNone/>
            </a:pPr>
            <a:endParaRPr lang="en-IN" sz="1400" dirty="0"/>
          </a:p>
          <a:p>
            <a:pPr>
              <a:buFont typeface="Arial" panose="020B0604020202020204" pitchFamily="34" charset="0"/>
              <a:buChar char="•"/>
            </a:pPr>
            <a:r>
              <a:rPr lang="en-IN" sz="1400" b="1" dirty="0"/>
              <a:t>Reusability:</a:t>
            </a:r>
            <a:r>
              <a:rPr lang="en-IN" sz="1400" dirty="0"/>
              <a:t> Can be executed multiple times without rewriting queries.</a:t>
            </a:r>
          </a:p>
          <a:p>
            <a:pPr>
              <a:buFont typeface="Arial" panose="020B0604020202020204" pitchFamily="34" charset="0"/>
              <a:buChar char="•"/>
            </a:pPr>
            <a:r>
              <a:rPr lang="en-IN" sz="1400" b="1" dirty="0"/>
              <a:t>Consistency:</a:t>
            </a:r>
            <a:r>
              <a:rPr lang="en-IN" sz="1400" dirty="0"/>
              <a:t> Ensures standardized business logic.</a:t>
            </a:r>
          </a:p>
          <a:p>
            <a:pPr>
              <a:buFont typeface="Arial" panose="020B0604020202020204" pitchFamily="34" charset="0"/>
              <a:buChar char="•"/>
            </a:pPr>
            <a:r>
              <a:rPr lang="en-IN" sz="1400" b="1" dirty="0"/>
              <a:t>Optimization:</a:t>
            </a:r>
            <a:r>
              <a:rPr lang="en-IN" sz="1400" dirty="0"/>
              <a:t> Reduces redundant query execution and enhances performance</a:t>
            </a:r>
            <a:r>
              <a:rPr lang="en-IN" sz="1600" dirty="0"/>
              <a:t>.</a:t>
            </a:r>
          </a:p>
          <a:p>
            <a:pPr>
              <a:buFont typeface="Arial" panose="020B0604020202020204" pitchFamily="34" charset="0"/>
              <a:buChar char="•"/>
            </a:pPr>
            <a:endParaRPr lang="en-IN" sz="1400" dirty="0"/>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391941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4904EB5C-E018-5411-E108-0ED8F0BBE2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9A2BCE-252A-8F91-7357-94A5CD01856A}"/>
              </a:ext>
            </a:extLst>
          </p:cNvPr>
          <p:cNvSpPr>
            <a:spLocks noGrp="1"/>
          </p:cNvSpPr>
          <p:nvPr>
            <p:ph type="ctrTitle"/>
          </p:nvPr>
        </p:nvSpPr>
        <p:spPr>
          <a:xfrm>
            <a:off x="1046988" y="972214"/>
            <a:ext cx="9915980" cy="640276"/>
          </a:xfrm>
        </p:spPr>
        <p:txBody>
          <a:bodyPr/>
          <a:lstStyle/>
          <a:p>
            <a:r>
              <a:rPr lang="en-IN" sz="2000" dirty="0"/>
              <a:t>QUERY OF RESULT 1 IN PROCEDURE JOIN ALL THE TABLES WITHOUT REPEATING COLUMNS</a:t>
            </a:r>
          </a:p>
        </p:txBody>
      </p:sp>
      <p:pic>
        <p:nvPicPr>
          <p:cNvPr id="4" name="Picture 3">
            <a:extLst>
              <a:ext uri="{FF2B5EF4-FFF2-40B4-BE49-F238E27FC236}">
                <a16:creationId xmlns:a16="http://schemas.microsoft.com/office/drawing/2014/main" id="{B18BB961-FB5F-B078-4F26-F7CFCC7EC706}"/>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1425677" y="1848463"/>
            <a:ext cx="9055510" cy="35592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5357500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12AEDE-1B2B-9CCD-6565-DA970F3B79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67EA42-4430-64E6-C068-946E7B706625}"/>
              </a:ext>
            </a:extLst>
          </p:cNvPr>
          <p:cNvSpPr>
            <a:spLocks noGrp="1"/>
          </p:cNvSpPr>
          <p:nvPr>
            <p:ph type="title"/>
          </p:nvPr>
        </p:nvSpPr>
        <p:spPr>
          <a:xfrm>
            <a:off x="1139952" y="315418"/>
            <a:ext cx="9912096" cy="736633"/>
          </a:xfrm>
        </p:spPr>
        <p:txBody>
          <a:bodyPr/>
          <a:lstStyle/>
          <a:p>
            <a:r>
              <a:rPr lang="en-IN" sz="2000" b="1" dirty="0"/>
              <a:t>RESULT 1 OUTPUT IN TABLE FORMAT</a:t>
            </a:r>
            <a:br>
              <a:rPr lang="en-IN" sz="2000" b="1" dirty="0"/>
            </a:br>
            <a:br>
              <a:rPr lang="en-IN" b="1" dirty="0"/>
            </a:br>
            <a:endParaRPr lang="en-IN" dirty="0"/>
          </a:p>
        </p:txBody>
      </p:sp>
      <p:sp>
        <p:nvSpPr>
          <p:cNvPr id="4" name="Slide Number Placeholder 3">
            <a:extLst>
              <a:ext uri="{FF2B5EF4-FFF2-40B4-BE49-F238E27FC236}">
                <a16:creationId xmlns:a16="http://schemas.microsoft.com/office/drawing/2014/main" id="{D3D95D6C-1CBC-8758-0570-F12B4A8B552B}"/>
              </a:ext>
            </a:extLst>
          </p:cNvPr>
          <p:cNvSpPr>
            <a:spLocks noGrp="1"/>
          </p:cNvSpPr>
          <p:nvPr>
            <p:ph type="sldNum" sz="quarter" idx="12"/>
          </p:nvPr>
        </p:nvSpPr>
        <p:spPr/>
        <p:txBody>
          <a:bodyPr/>
          <a:lstStyle/>
          <a:p>
            <a:fld id="{8D0AFDD5-844D-364D-8AEC-50CF4D36D55D}" type="slidenum">
              <a:rPr lang="en-US" noProof="0" smtClean="0"/>
              <a:t>19</a:t>
            </a:fld>
            <a:endParaRPr lang="en-US" noProof="0"/>
          </a:p>
        </p:txBody>
      </p:sp>
      <p:sp>
        <p:nvSpPr>
          <p:cNvPr id="5" name="Footer Placeholder 4">
            <a:extLst>
              <a:ext uri="{FF2B5EF4-FFF2-40B4-BE49-F238E27FC236}">
                <a16:creationId xmlns:a16="http://schemas.microsoft.com/office/drawing/2014/main" id="{C45D9DE9-D195-94B0-C5F3-00606DEB38A8}"/>
              </a:ext>
            </a:extLst>
          </p:cNvPr>
          <p:cNvSpPr>
            <a:spLocks noGrp="1"/>
          </p:cNvSpPr>
          <p:nvPr>
            <p:ph type="ftr" sz="quarter" idx="11"/>
          </p:nvPr>
        </p:nvSpPr>
        <p:spPr/>
        <p:txBody>
          <a:bodyPr/>
          <a:lstStyle/>
          <a:p>
            <a:r>
              <a:rPr lang="en-US" dirty="0"/>
              <a:t>LOAN MANAGEMENT SYSTEM</a:t>
            </a:r>
            <a:endParaRPr lang="en-US" noProof="0" dirty="0"/>
          </a:p>
        </p:txBody>
      </p:sp>
      <p:sp>
        <p:nvSpPr>
          <p:cNvPr id="6" name="Date Placeholder 5">
            <a:extLst>
              <a:ext uri="{FF2B5EF4-FFF2-40B4-BE49-F238E27FC236}">
                <a16:creationId xmlns:a16="http://schemas.microsoft.com/office/drawing/2014/main" id="{2C05BD02-729C-A956-5EA2-903873DFF169}"/>
              </a:ext>
            </a:extLst>
          </p:cNvPr>
          <p:cNvSpPr>
            <a:spLocks noGrp="1"/>
          </p:cNvSpPr>
          <p:nvPr>
            <p:ph type="dt" sz="half" idx="10"/>
          </p:nvPr>
        </p:nvSpPr>
        <p:spPr/>
        <p:txBody>
          <a:bodyPr/>
          <a:lstStyle/>
          <a:p>
            <a:r>
              <a:rPr lang="en-US" noProof="0" dirty="0"/>
              <a:t>2025</a:t>
            </a:r>
          </a:p>
        </p:txBody>
      </p:sp>
      <p:pic>
        <p:nvPicPr>
          <p:cNvPr id="10" name="Content Placeholder 9">
            <a:extLst>
              <a:ext uri="{FF2B5EF4-FFF2-40B4-BE49-F238E27FC236}">
                <a16:creationId xmlns:a16="http://schemas.microsoft.com/office/drawing/2014/main" id="{9DF4149B-CEDB-503C-FDAC-C9843191D777}"/>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0" y="988141"/>
            <a:ext cx="8082115" cy="5098348"/>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F8E80C81-A20C-6F61-B51E-662BD4CD894E}"/>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rcRect t="1238"/>
          <a:stretch/>
        </p:blipFill>
        <p:spPr>
          <a:xfrm>
            <a:off x="8082115" y="988141"/>
            <a:ext cx="4109885" cy="509834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952738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ABD9E318-8E5D-30AF-B66A-7EAC8841DCE6}"/>
              </a:ext>
            </a:extLst>
          </p:cNvPr>
          <p:cNvSpPr>
            <a:spLocks noGrp="1"/>
          </p:cNvSpPr>
          <p:nvPr>
            <p:ph type="title"/>
          </p:nvPr>
        </p:nvSpPr>
        <p:spPr/>
        <p:txBody>
          <a:bodyPr/>
          <a:lstStyle/>
          <a:p>
            <a:r>
              <a:rPr lang="en-IN" dirty="0"/>
              <a:t>INTRODUCTION</a:t>
            </a:r>
          </a:p>
        </p:txBody>
      </p:sp>
      <p:sp>
        <p:nvSpPr>
          <p:cNvPr id="13" name="Slide Number Placeholder 12">
            <a:extLst>
              <a:ext uri="{FF2B5EF4-FFF2-40B4-BE49-F238E27FC236}">
                <a16:creationId xmlns:a16="http://schemas.microsoft.com/office/drawing/2014/main" id="{81C7A036-14F3-2001-7BA6-040E4BCA2D59}"/>
              </a:ext>
            </a:extLst>
          </p:cNvPr>
          <p:cNvSpPr>
            <a:spLocks noGrp="1"/>
          </p:cNvSpPr>
          <p:nvPr>
            <p:ph type="sldNum" sz="quarter" idx="12"/>
          </p:nvPr>
        </p:nvSpPr>
        <p:spPr/>
        <p:txBody>
          <a:bodyPr/>
          <a:lstStyle/>
          <a:p>
            <a:fld id="{8D0AFDD5-844D-364D-8AEC-50CF4D36D55D}" type="slidenum">
              <a:rPr lang="en-US" noProof="0" smtClean="0"/>
              <a:t>2</a:t>
            </a:fld>
            <a:endParaRPr lang="en-US" noProof="0"/>
          </a:p>
        </p:txBody>
      </p:sp>
      <p:sp>
        <p:nvSpPr>
          <p:cNvPr id="14" name="Footer Placeholder 13">
            <a:extLst>
              <a:ext uri="{FF2B5EF4-FFF2-40B4-BE49-F238E27FC236}">
                <a16:creationId xmlns:a16="http://schemas.microsoft.com/office/drawing/2014/main" id="{88E5BEFD-51CB-10EE-7B8E-F3A8B1320ED9}"/>
              </a:ext>
            </a:extLst>
          </p:cNvPr>
          <p:cNvSpPr>
            <a:spLocks noGrp="1"/>
          </p:cNvSpPr>
          <p:nvPr>
            <p:ph type="ftr" sz="quarter" idx="11"/>
          </p:nvPr>
        </p:nvSpPr>
        <p:spPr/>
        <p:txBody>
          <a:bodyPr/>
          <a:lstStyle/>
          <a:p>
            <a:r>
              <a:rPr lang="en-US" dirty="0"/>
              <a:t>LOAN MANAGEMENT </a:t>
            </a:r>
            <a:r>
              <a:rPr lang="en-IN" dirty="0"/>
              <a:t>SYSTEM </a:t>
            </a:r>
            <a:endParaRPr lang="en-US" noProof="0" dirty="0"/>
          </a:p>
        </p:txBody>
      </p:sp>
      <p:sp>
        <p:nvSpPr>
          <p:cNvPr id="15" name="Date Placeholder 14">
            <a:extLst>
              <a:ext uri="{FF2B5EF4-FFF2-40B4-BE49-F238E27FC236}">
                <a16:creationId xmlns:a16="http://schemas.microsoft.com/office/drawing/2014/main" id="{DB011487-E389-542F-2FC1-192599A135D1}"/>
              </a:ext>
            </a:extLst>
          </p:cNvPr>
          <p:cNvSpPr>
            <a:spLocks noGrp="1"/>
          </p:cNvSpPr>
          <p:nvPr>
            <p:ph type="dt" sz="half" idx="10"/>
          </p:nvPr>
        </p:nvSpPr>
        <p:spPr/>
        <p:txBody>
          <a:bodyPr/>
          <a:lstStyle/>
          <a:p>
            <a:r>
              <a:rPr lang="en-US" noProof="0" dirty="0"/>
              <a:t>2025</a:t>
            </a:r>
          </a:p>
        </p:txBody>
      </p:sp>
      <p:sp>
        <p:nvSpPr>
          <p:cNvPr id="16" name="Rectangle 15">
            <a:extLst>
              <a:ext uri="{FF2B5EF4-FFF2-40B4-BE49-F238E27FC236}">
                <a16:creationId xmlns:a16="http://schemas.microsoft.com/office/drawing/2014/main" id="{422485D3-148B-7D89-C205-41434087816D}"/>
              </a:ext>
            </a:extLst>
          </p:cNvPr>
          <p:cNvSpPr/>
          <p:nvPr/>
        </p:nvSpPr>
        <p:spPr>
          <a:xfrm>
            <a:off x="363795" y="334297"/>
            <a:ext cx="11444748" cy="57912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19" name="Rectangle 1">
            <a:extLst>
              <a:ext uri="{FF2B5EF4-FFF2-40B4-BE49-F238E27FC236}">
                <a16:creationId xmlns:a16="http://schemas.microsoft.com/office/drawing/2014/main" id="{F9895D9D-864A-831D-AEE3-EE5B88179514}"/>
              </a:ext>
            </a:extLst>
          </p:cNvPr>
          <p:cNvSpPr>
            <a:spLocks noGrp="1" noChangeArrowheads="1"/>
          </p:cNvSpPr>
          <p:nvPr>
            <p:ph idx="1"/>
          </p:nvPr>
        </p:nvSpPr>
        <p:spPr bwMode="auto">
          <a:xfrm>
            <a:off x="484632" y="1490117"/>
            <a:ext cx="10136108"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Overview of SQL</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0" i="0" u="none" strike="noStrike" cap="none" normalizeH="0" baseline="0" dirty="0">
                <a:ln>
                  <a:noFill/>
                </a:ln>
                <a:solidFill>
                  <a:schemeClr val="tx1"/>
                </a:solidFill>
                <a:effectLst/>
                <a:latin typeface="Arial" panose="020B0604020202020204" pitchFamily="34" charset="0"/>
              </a:rPr>
              <a:t>Structured Query Language (SQL) is essential for managing and querying relational databases.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0" i="0" u="none" strike="noStrike" cap="none" normalizeH="0" baseline="0" dirty="0">
                <a:ln>
                  <a:noFill/>
                </a:ln>
                <a:solidFill>
                  <a:schemeClr val="tx1"/>
                </a:solidFill>
                <a:effectLst/>
                <a:latin typeface="Arial" panose="020B0604020202020204" pitchFamily="34" charset="0"/>
              </a:rPr>
              <a:t>Helps in efficient data filtering, retrieval, and analysis.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Introduction to Loan Management System</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0" i="0" u="none" strike="noStrike" cap="none" normalizeH="0" baseline="0" dirty="0">
                <a:ln>
                  <a:noFill/>
                </a:ln>
                <a:solidFill>
                  <a:schemeClr val="tx1"/>
                </a:solidFill>
                <a:effectLst/>
                <a:latin typeface="Arial" panose="020B0604020202020204" pitchFamily="34" charset="0"/>
              </a:rPr>
              <a:t>A system designed to manage customer details and loan sanctioning processes.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0" i="0" u="none" strike="noStrike" cap="none" normalizeH="0" baseline="0" dirty="0">
                <a:ln>
                  <a:noFill/>
                </a:ln>
                <a:solidFill>
                  <a:schemeClr val="tx1"/>
                </a:solidFill>
                <a:effectLst/>
                <a:latin typeface="Arial" panose="020B0604020202020204" pitchFamily="34" charset="0"/>
              </a:rPr>
              <a:t>Ensures accurate data processing for better decision-making.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Purpose of the Project</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0" i="0" u="none" strike="noStrike" cap="none" normalizeH="0" baseline="0" dirty="0">
                <a:ln>
                  <a:noFill/>
                </a:ln>
                <a:solidFill>
                  <a:schemeClr val="tx1"/>
                </a:solidFill>
                <a:effectLst/>
                <a:latin typeface="Arial" panose="020B0604020202020204" pitchFamily="34" charset="0"/>
              </a:rPr>
              <a:t>Filtering customer details based on various criteria.</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0" i="0" u="none" strike="noStrike" cap="none" normalizeH="0" baseline="0" dirty="0">
                <a:ln>
                  <a:noFill/>
                </a:ln>
                <a:solidFill>
                  <a:schemeClr val="tx1"/>
                </a:solidFill>
                <a:effectLst/>
                <a:latin typeface="Arial" panose="020B0604020202020204" pitchFamily="34" charset="0"/>
              </a:rPr>
              <a:t>Analyzing customer data to assess loan eligibility.</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0" i="0" u="none" strike="noStrike" cap="none" normalizeH="0" baseline="0" dirty="0">
                <a:ln>
                  <a:noFill/>
                </a:ln>
                <a:solidFill>
                  <a:schemeClr val="tx1"/>
                </a:solidFill>
                <a:effectLst/>
                <a:latin typeface="Arial" panose="020B0604020202020204" pitchFamily="34" charset="0"/>
              </a:rPr>
              <a:t>Streamlining loan approval and sanctioning processes.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0" i="0" u="none" strike="noStrike" cap="none" normalizeH="0" baseline="0" dirty="0">
                <a:ln>
                  <a:noFill/>
                </a:ln>
                <a:solidFill>
                  <a:schemeClr val="tx1"/>
                </a:solidFill>
                <a:effectLst/>
                <a:latin typeface="Arial" panose="020B0604020202020204" pitchFamily="34" charset="0"/>
              </a:rPr>
              <a:t>Improving accuracy and efficiency in loan management.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61844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5DD41A42-484B-63AA-E899-FFD3D42811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70D2583-9D1B-3303-3E73-7AB2695A468B}"/>
              </a:ext>
            </a:extLst>
          </p:cNvPr>
          <p:cNvSpPr>
            <a:spLocks noGrp="1"/>
          </p:cNvSpPr>
          <p:nvPr>
            <p:ph type="ctrTitle"/>
          </p:nvPr>
        </p:nvSpPr>
        <p:spPr>
          <a:xfrm>
            <a:off x="1046988" y="972214"/>
            <a:ext cx="9915980" cy="640276"/>
          </a:xfrm>
        </p:spPr>
        <p:txBody>
          <a:bodyPr/>
          <a:lstStyle/>
          <a:p>
            <a:r>
              <a:rPr lang="en-IN" sz="2000" dirty="0"/>
              <a:t>QUERY OF RESULT 2 IN PROCEDURE FIND MISMATCH COLUMNS IN THE TABLES</a:t>
            </a:r>
          </a:p>
        </p:txBody>
      </p:sp>
      <p:pic>
        <p:nvPicPr>
          <p:cNvPr id="5" name="Picture 4">
            <a:extLst>
              <a:ext uri="{FF2B5EF4-FFF2-40B4-BE49-F238E27FC236}">
                <a16:creationId xmlns:a16="http://schemas.microsoft.com/office/drawing/2014/main" id="{1A52D3CD-3768-0C99-B7CC-2BD1FDD2239F}"/>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962405" y="1396180"/>
            <a:ext cx="10000564" cy="420820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1529940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AC4D11-2A1E-E7BE-75F0-26B2AC5B65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461462-76EA-73B2-5760-F02A92FC1B12}"/>
              </a:ext>
            </a:extLst>
          </p:cNvPr>
          <p:cNvSpPr>
            <a:spLocks noGrp="1"/>
          </p:cNvSpPr>
          <p:nvPr>
            <p:ph type="title"/>
          </p:nvPr>
        </p:nvSpPr>
        <p:spPr>
          <a:xfrm>
            <a:off x="1139952" y="315418"/>
            <a:ext cx="9912096" cy="736633"/>
          </a:xfrm>
        </p:spPr>
        <p:txBody>
          <a:bodyPr/>
          <a:lstStyle/>
          <a:p>
            <a:r>
              <a:rPr lang="en-IN" sz="2000" b="1" dirty="0"/>
              <a:t>RESULT 2 OUTPUT IN TABLE FORMAT</a:t>
            </a:r>
            <a:br>
              <a:rPr lang="en-IN" sz="2000" b="1" dirty="0"/>
            </a:br>
            <a:br>
              <a:rPr lang="en-IN" b="1" dirty="0"/>
            </a:br>
            <a:endParaRPr lang="en-IN" dirty="0"/>
          </a:p>
        </p:txBody>
      </p:sp>
      <p:sp>
        <p:nvSpPr>
          <p:cNvPr id="4" name="Slide Number Placeholder 3">
            <a:extLst>
              <a:ext uri="{FF2B5EF4-FFF2-40B4-BE49-F238E27FC236}">
                <a16:creationId xmlns:a16="http://schemas.microsoft.com/office/drawing/2014/main" id="{104257F6-F4E7-29E2-6B9E-6EAAE2999F86}"/>
              </a:ext>
            </a:extLst>
          </p:cNvPr>
          <p:cNvSpPr>
            <a:spLocks noGrp="1"/>
          </p:cNvSpPr>
          <p:nvPr>
            <p:ph type="sldNum" sz="quarter" idx="12"/>
          </p:nvPr>
        </p:nvSpPr>
        <p:spPr/>
        <p:txBody>
          <a:bodyPr/>
          <a:lstStyle/>
          <a:p>
            <a:fld id="{8D0AFDD5-844D-364D-8AEC-50CF4D36D55D}" type="slidenum">
              <a:rPr lang="en-US" noProof="0" smtClean="0"/>
              <a:t>21</a:t>
            </a:fld>
            <a:endParaRPr lang="en-US" noProof="0"/>
          </a:p>
        </p:txBody>
      </p:sp>
      <p:sp>
        <p:nvSpPr>
          <p:cNvPr id="5" name="Footer Placeholder 4">
            <a:extLst>
              <a:ext uri="{FF2B5EF4-FFF2-40B4-BE49-F238E27FC236}">
                <a16:creationId xmlns:a16="http://schemas.microsoft.com/office/drawing/2014/main" id="{A96564C0-B451-6D0B-3ECD-BF6877B9B4EE}"/>
              </a:ext>
            </a:extLst>
          </p:cNvPr>
          <p:cNvSpPr>
            <a:spLocks noGrp="1"/>
          </p:cNvSpPr>
          <p:nvPr>
            <p:ph type="ftr" sz="quarter" idx="11"/>
          </p:nvPr>
        </p:nvSpPr>
        <p:spPr/>
        <p:txBody>
          <a:bodyPr/>
          <a:lstStyle/>
          <a:p>
            <a:r>
              <a:rPr lang="en-US" dirty="0"/>
              <a:t>LOAN MANAGEMENT SYSTEM</a:t>
            </a:r>
            <a:endParaRPr lang="en-US" noProof="0" dirty="0"/>
          </a:p>
        </p:txBody>
      </p:sp>
      <p:sp>
        <p:nvSpPr>
          <p:cNvPr id="6" name="Date Placeholder 5">
            <a:extLst>
              <a:ext uri="{FF2B5EF4-FFF2-40B4-BE49-F238E27FC236}">
                <a16:creationId xmlns:a16="http://schemas.microsoft.com/office/drawing/2014/main" id="{D0724E26-29B7-81C7-1E32-8738C864E5F1}"/>
              </a:ext>
            </a:extLst>
          </p:cNvPr>
          <p:cNvSpPr>
            <a:spLocks noGrp="1"/>
          </p:cNvSpPr>
          <p:nvPr>
            <p:ph type="dt" sz="half" idx="10"/>
          </p:nvPr>
        </p:nvSpPr>
        <p:spPr/>
        <p:txBody>
          <a:bodyPr/>
          <a:lstStyle/>
          <a:p>
            <a:r>
              <a:rPr lang="en-US" noProof="0" dirty="0"/>
              <a:t>2025</a:t>
            </a:r>
          </a:p>
        </p:txBody>
      </p:sp>
      <p:pic>
        <p:nvPicPr>
          <p:cNvPr id="9" name="Content Placeholder 8">
            <a:extLst>
              <a:ext uri="{FF2B5EF4-FFF2-40B4-BE49-F238E27FC236}">
                <a16:creationId xmlns:a16="http://schemas.microsoft.com/office/drawing/2014/main" id="{DAA59B9C-3D08-7A02-1A2F-3FF9F272C508}"/>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052051"/>
            <a:ext cx="10213848" cy="666843"/>
          </a:xfrm>
          <a:prstGeom prst="rect">
            <a:avLst/>
          </a:prstGeom>
          <a:ln>
            <a:noFill/>
          </a:ln>
          <a:effectLst>
            <a:outerShdw blurRad="292100" dist="139700" dir="2700000" algn="tl" rotWithShape="0">
              <a:srgbClr val="333333">
                <a:alpha val="65000"/>
              </a:srgbClr>
            </a:outerShdw>
          </a:effectLst>
        </p:spPr>
      </p:pic>
      <p:pic>
        <p:nvPicPr>
          <p:cNvPr id="13" name="Picture 12">
            <a:extLst>
              <a:ext uri="{FF2B5EF4-FFF2-40B4-BE49-F238E27FC236}">
                <a16:creationId xmlns:a16="http://schemas.microsoft.com/office/drawing/2014/main" id="{3D7D5E0A-E045-6555-7908-E9E5493E5648}"/>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838200" y="1788684"/>
            <a:ext cx="10213848" cy="885949"/>
          </a:xfrm>
          <a:prstGeom prst="rect">
            <a:avLst/>
          </a:prstGeom>
          <a:ln>
            <a:noFill/>
          </a:ln>
          <a:effectLst>
            <a:outerShdw blurRad="292100" dist="139700" dir="2700000" algn="tl" rotWithShape="0">
              <a:srgbClr val="333333">
                <a:alpha val="65000"/>
              </a:srgbClr>
            </a:outerShdw>
          </a:effectLst>
        </p:spPr>
      </p:pic>
      <p:pic>
        <p:nvPicPr>
          <p:cNvPr id="15" name="Picture 14">
            <a:extLst>
              <a:ext uri="{FF2B5EF4-FFF2-40B4-BE49-F238E27FC236}">
                <a16:creationId xmlns:a16="http://schemas.microsoft.com/office/drawing/2014/main" id="{FF2C7015-AF0B-FACC-2CDC-8262CF020C71}"/>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25000"/>
                    </a14:imgEffect>
                  </a14:imgLayer>
                </a14:imgProps>
              </a:ext>
            </a:extLst>
          </a:blip>
          <a:stretch>
            <a:fillRect/>
          </a:stretch>
        </p:blipFill>
        <p:spPr>
          <a:xfrm>
            <a:off x="838200" y="2768765"/>
            <a:ext cx="10213848" cy="315025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7970481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69220D11-9DF0-3517-3147-3D21A27550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0CB847-1E91-9776-D402-B9F750353327}"/>
              </a:ext>
            </a:extLst>
          </p:cNvPr>
          <p:cNvSpPr>
            <a:spLocks noGrp="1"/>
          </p:cNvSpPr>
          <p:nvPr>
            <p:ph type="ctrTitle"/>
          </p:nvPr>
        </p:nvSpPr>
        <p:spPr>
          <a:xfrm>
            <a:off x="1046988" y="972214"/>
            <a:ext cx="9915980" cy="640276"/>
          </a:xfrm>
        </p:spPr>
        <p:txBody>
          <a:bodyPr/>
          <a:lstStyle/>
          <a:p>
            <a:r>
              <a:rPr lang="en-IN" sz="2000" dirty="0"/>
              <a:t>QUERY OF RESULT 3 IN PROCEDURE FILTER HIGH_CIBIL_SCORE CUSTOMERS IN THE TABLES</a:t>
            </a:r>
          </a:p>
        </p:txBody>
      </p:sp>
      <p:pic>
        <p:nvPicPr>
          <p:cNvPr id="4" name="Picture 3">
            <a:extLst>
              <a:ext uri="{FF2B5EF4-FFF2-40B4-BE49-F238E27FC236}">
                <a16:creationId xmlns:a16="http://schemas.microsoft.com/office/drawing/2014/main" id="{8BCE55E3-3A8C-1BCC-A99D-F82FB41572E5}"/>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1337187" y="1899850"/>
            <a:ext cx="9252155" cy="335326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364210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E9478F-0E16-9107-8FAE-1EDCC87C53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1322B4-CC5E-2B66-88E0-DDEC265D43EA}"/>
              </a:ext>
            </a:extLst>
          </p:cNvPr>
          <p:cNvSpPr>
            <a:spLocks noGrp="1"/>
          </p:cNvSpPr>
          <p:nvPr>
            <p:ph type="title"/>
          </p:nvPr>
        </p:nvSpPr>
        <p:spPr>
          <a:xfrm>
            <a:off x="1139952" y="315418"/>
            <a:ext cx="9912096" cy="736633"/>
          </a:xfrm>
        </p:spPr>
        <p:txBody>
          <a:bodyPr/>
          <a:lstStyle/>
          <a:p>
            <a:r>
              <a:rPr lang="en-IN" sz="2000" b="1" dirty="0"/>
              <a:t>RESULT 3 OUTPUT IN TABLE FORMAT</a:t>
            </a:r>
            <a:br>
              <a:rPr lang="en-IN" sz="2000" b="1" dirty="0"/>
            </a:br>
            <a:br>
              <a:rPr lang="en-IN" b="1" dirty="0"/>
            </a:br>
            <a:endParaRPr lang="en-IN" dirty="0"/>
          </a:p>
        </p:txBody>
      </p:sp>
      <p:sp>
        <p:nvSpPr>
          <p:cNvPr id="4" name="Slide Number Placeholder 3">
            <a:extLst>
              <a:ext uri="{FF2B5EF4-FFF2-40B4-BE49-F238E27FC236}">
                <a16:creationId xmlns:a16="http://schemas.microsoft.com/office/drawing/2014/main" id="{9B972D6B-0D8E-855A-4521-5C7653838EF2}"/>
              </a:ext>
            </a:extLst>
          </p:cNvPr>
          <p:cNvSpPr>
            <a:spLocks noGrp="1"/>
          </p:cNvSpPr>
          <p:nvPr>
            <p:ph type="sldNum" sz="quarter" idx="12"/>
          </p:nvPr>
        </p:nvSpPr>
        <p:spPr/>
        <p:txBody>
          <a:bodyPr/>
          <a:lstStyle/>
          <a:p>
            <a:fld id="{8D0AFDD5-844D-364D-8AEC-50CF4D36D55D}" type="slidenum">
              <a:rPr lang="en-US" noProof="0" smtClean="0"/>
              <a:t>23</a:t>
            </a:fld>
            <a:endParaRPr lang="en-US" noProof="0"/>
          </a:p>
        </p:txBody>
      </p:sp>
      <p:sp>
        <p:nvSpPr>
          <p:cNvPr id="5" name="Footer Placeholder 4">
            <a:extLst>
              <a:ext uri="{FF2B5EF4-FFF2-40B4-BE49-F238E27FC236}">
                <a16:creationId xmlns:a16="http://schemas.microsoft.com/office/drawing/2014/main" id="{B2F5399C-E530-4487-B3BD-8D7B72D411ED}"/>
              </a:ext>
            </a:extLst>
          </p:cNvPr>
          <p:cNvSpPr>
            <a:spLocks noGrp="1"/>
          </p:cNvSpPr>
          <p:nvPr>
            <p:ph type="ftr" sz="quarter" idx="11"/>
          </p:nvPr>
        </p:nvSpPr>
        <p:spPr/>
        <p:txBody>
          <a:bodyPr/>
          <a:lstStyle/>
          <a:p>
            <a:r>
              <a:rPr lang="en-US" dirty="0"/>
              <a:t>LOAN MANAGEMENT SYSTEM</a:t>
            </a:r>
            <a:endParaRPr lang="en-US" noProof="0" dirty="0"/>
          </a:p>
        </p:txBody>
      </p:sp>
      <p:sp>
        <p:nvSpPr>
          <p:cNvPr id="6" name="Date Placeholder 5">
            <a:extLst>
              <a:ext uri="{FF2B5EF4-FFF2-40B4-BE49-F238E27FC236}">
                <a16:creationId xmlns:a16="http://schemas.microsoft.com/office/drawing/2014/main" id="{B17260FC-E684-20DB-E56F-516F36B1BCA8}"/>
              </a:ext>
            </a:extLst>
          </p:cNvPr>
          <p:cNvSpPr>
            <a:spLocks noGrp="1"/>
          </p:cNvSpPr>
          <p:nvPr>
            <p:ph type="dt" sz="half" idx="10"/>
          </p:nvPr>
        </p:nvSpPr>
        <p:spPr/>
        <p:txBody>
          <a:bodyPr/>
          <a:lstStyle/>
          <a:p>
            <a:r>
              <a:rPr lang="en-US" noProof="0" dirty="0"/>
              <a:t>2025</a:t>
            </a:r>
          </a:p>
        </p:txBody>
      </p:sp>
      <p:pic>
        <p:nvPicPr>
          <p:cNvPr id="10" name="Content Placeholder 9">
            <a:extLst>
              <a:ext uri="{FF2B5EF4-FFF2-40B4-BE49-F238E27FC236}">
                <a16:creationId xmlns:a16="http://schemas.microsoft.com/office/drawing/2014/main" id="{586B620A-6DCB-8042-358C-294016AC09D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52360" y="1229032"/>
            <a:ext cx="10416865" cy="2841523"/>
          </a:xfrm>
        </p:spPr>
      </p:pic>
    </p:spTree>
    <p:extLst>
      <p:ext uri="{BB962C8B-B14F-4D97-AF65-F5344CB8AC3E}">
        <p14:creationId xmlns:p14="http://schemas.microsoft.com/office/powerpoint/2010/main" val="408639660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A0F7978F-4838-B79D-8D59-3C5CA37A74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207824-CDB2-6F60-B066-2E513B61905B}"/>
              </a:ext>
            </a:extLst>
          </p:cNvPr>
          <p:cNvSpPr>
            <a:spLocks noGrp="1"/>
          </p:cNvSpPr>
          <p:nvPr>
            <p:ph type="ctrTitle"/>
          </p:nvPr>
        </p:nvSpPr>
        <p:spPr>
          <a:xfrm>
            <a:off x="1046988" y="972214"/>
            <a:ext cx="9915980" cy="640276"/>
          </a:xfrm>
        </p:spPr>
        <p:txBody>
          <a:bodyPr/>
          <a:lstStyle/>
          <a:p>
            <a:r>
              <a:rPr lang="en-IN" sz="2000" dirty="0"/>
              <a:t>QUERY OF RESULT 4 IN PROCEDURE FILTER IN SEGMENT COLUMN HOME_OFFICE AND CORPORATE CUSTOMERS IN THE TABLES</a:t>
            </a:r>
          </a:p>
        </p:txBody>
      </p:sp>
      <p:pic>
        <p:nvPicPr>
          <p:cNvPr id="5" name="Picture 4">
            <a:extLst>
              <a:ext uri="{FF2B5EF4-FFF2-40B4-BE49-F238E27FC236}">
                <a16:creationId xmlns:a16="http://schemas.microsoft.com/office/drawing/2014/main" id="{161F0E60-50E9-7546-9073-20D34DBB19A3}"/>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1465006" y="1808289"/>
            <a:ext cx="8976852" cy="33151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0370316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460292-4AD3-1921-4E31-D8AC0A7237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83452D-34E3-36B1-C6F9-66AE0D8206DF}"/>
              </a:ext>
            </a:extLst>
          </p:cNvPr>
          <p:cNvSpPr>
            <a:spLocks noGrp="1"/>
          </p:cNvSpPr>
          <p:nvPr>
            <p:ph type="title"/>
          </p:nvPr>
        </p:nvSpPr>
        <p:spPr>
          <a:xfrm>
            <a:off x="1139952" y="315418"/>
            <a:ext cx="9912096" cy="736633"/>
          </a:xfrm>
        </p:spPr>
        <p:txBody>
          <a:bodyPr/>
          <a:lstStyle/>
          <a:p>
            <a:r>
              <a:rPr lang="en-IN" sz="2000" b="1" dirty="0"/>
              <a:t>RESULT 4 OUTPUT IN TABLE FORMAT</a:t>
            </a:r>
            <a:br>
              <a:rPr lang="en-IN" sz="2000" b="1" dirty="0"/>
            </a:br>
            <a:br>
              <a:rPr lang="en-IN" b="1" dirty="0"/>
            </a:br>
            <a:endParaRPr lang="en-IN" dirty="0"/>
          </a:p>
        </p:txBody>
      </p:sp>
      <p:sp>
        <p:nvSpPr>
          <p:cNvPr id="4" name="Slide Number Placeholder 3">
            <a:extLst>
              <a:ext uri="{FF2B5EF4-FFF2-40B4-BE49-F238E27FC236}">
                <a16:creationId xmlns:a16="http://schemas.microsoft.com/office/drawing/2014/main" id="{D822F396-6B55-8A2A-0841-ACB243E8DAA0}"/>
              </a:ext>
            </a:extLst>
          </p:cNvPr>
          <p:cNvSpPr>
            <a:spLocks noGrp="1"/>
          </p:cNvSpPr>
          <p:nvPr>
            <p:ph type="sldNum" sz="quarter" idx="12"/>
          </p:nvPr>
        </p:nvSpPr>
        <p:spPr/>
        <p:txBody>
          <a:bodyPr/>
          <a:lstStyle/>
          <a:p>
            <a:fld id="{8D0AFDD5-844D-364D-8AEC-50CF4D36D55D}" type="slidenum">
              <a:rPr lang="en-US" noProof="0" smtClean="0"/>
              <a:t>25</a:t>
            </a:fld>
            <a:endParaRPr lang="en-US" noProof="0"/>
          </a:p>
        </p:txBody>
      </p:sp>
      <p:sp>
        <p:nvSpPr>
          <p:cNvPr id="5" name="Footer Placeholder 4">
            <a:extLst>
              <a:ext uri="{FF2B5EF4-FFF2-40B4-BE49-F238E27FC236}">
                <a16:creationId xmlns:a16="http://schemas.microsoft.com/office/drawing/2014/main" id="{885B5368-554F-483E-C221-C56E44234423}"/>
              </a:ext>
            </a:extLst>
          </p:cNvPr>
          <p:cNvSpPr>
            <a:spLocks noGrp="1"/>
          </p:cNvSpPr>
          <p:nvPr>
            <p:ph type="ftr" sz="quarter" idx="11"/>
          </p:nvPr>
        </p:nvSpPr>
        <p:spPr/>
        <p:txBody>
          <a:bodyPr/>
          <a:lstStyle/>
          <a:p>
            <a:r>
              <a:rPr lang="en-US" dirty="0"/>
              <a:t>LOAN MANAGEMENT SYSTEM</a:t>
            </a:r>
            <a:endParaRPr lang="en-US" noProof="0" dirty="0"/>
          </a:p>
        </p:txBody>
      </p:sp>
      <p:sp>
        <p:nvSpPr>
          <p:cNvPr id="6" name="Date Placeholder 5">
            <a:extLst>
              <a:ext uri="{FF2B5EF4-FFF2-40B4-BE49-F238E27FC236}">
                <a16:creationId xmlns:a16="http://schemas.microsoft.com/office/drawing/2014/main" id="{2D57AB66-3F8E-4767-83F5-398A0C886C0E}"/>
              </a:ext>
            </a:extLst>
          </p:cNvPr>
          <p:cNvSpPr>
            <a:spLocks noGrp="1"/>
          </p:cNvSpPr>
          <p:nvPr>
            <p:ph type="dt" sz="half" idx="10"/>
          </p:nvPr>
        </p:nvSpPr>
        <p:spPr/>
        <p:txBody>
          <a:bodyPr/>
          <a:lstStyle/>
          <a:p>
            <a:r>
              <a:rPr lang="en-US" noProof="0" dirty="0"/>
              <a:t>2025</a:t>
            </a:r>
          </a:p>
        </p:txBody>
      </p:sp>
      <p:pic>
        <p:nvPicPr>
          <p:cNvPr id="14" name="Content Placeholder 13">
            <a:extLst>
              <a:ext uri="{FF2B5EF4-FFF2-40B4-BE49-F238E27FC236}">
                <a16:creationId xmlns:a16="http://schemas.microsoft.com/office/drawing/2014/main" id="{2E935C8A-2352-2D95-9B0B-23C173CAB631}"/>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484188" y="1179871"/>
            <a:ext cx="11137541" cy="404105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741261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44AF87E7-EEB2-8968-7928-F29FEC2C58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DFE945-C955-F13D-6689-A855FD9D8F84}"/>
              </a:ext>
            </a:extLst>
          </p:cNvPr>
          <p:cNvSpPr>
            <a:spLocks noGrp="1"/>
          </p:cNvSpPr>
          <p:nvPr>
            <p:ph type="ctrTitle"/>
          </p:nvPr>
        </p:nvSpPr>
        <p:spPr>
          <a:xfrm>
            <a:off x="1046988" y="972214"/>
            <a:ext cx="9915980" cy="640276"/>
          </a:xfrm>
        </p:spPr>
        <p:txBody>
          <a:bodyPr/>
          <a:lstStyle/>
          <a:p>
            <a:r>
              <a:rPr lang="en-IN" sz="2000" dirty="0"/>
              <a:t>ALTERATION  OF IMPORTED DATA’S COLUMN DATATYPE AND ADDING PRIMARY KEY AND THE FOREIGN KEY FOR EER DIAGRAM</a:t>
            </a:r>
          </a:p>
        </p:txBody>
      </p:sp>
      <p:pic>
        <p:nvPicPr>
          <p:cNvPr id="4" name="Picture 3">
            <a:extLst>
              <a:ext uri="{FF2B5EF4-FFF2-40B4-BE49-F238E27FC236}">
                <a16:creationId xmlns:a16="http://schemas.microsoft.com/office/drawing/2014/main" id="{596052D2-F905-571C-1814-97E74044F5AC}"/>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1170039" y="1790297"/>
            <a:ext cx="9586452" cy="357237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4396162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F0960B-4F52-B302-009C-B44BF0E265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21390B-C986-60AF-8D84-6D22BA97F1AA}"/>
              </a:ext>
            </a:extLst>
          </p:cNvPr>
          <p:cNvSpPr>
            <a:spLocks noGrp="1"/>
          </p:cNvSpPr>
          <p:nvPr>
            <p:ph type="title"/>
          </p:nvPr>
        </p:nvSpPr>
        <p:spPr>
          <a:xfrm>
            <a:off x="1139952" y="315418"/>
            <a:ext cx="9912096" cy="736633"/>
          </a:xfrm>
        </p:spPr>
        <p:txBody>
          <a:bodyPr/>
          <a:lstStyle/>
          <a:p>
            <a:r>
              <a:rPr lang="en-IN" sz="2000" b="1" dirty="0"/>
              <a:t>EER DIAGRAM OF FOUR TABLES CONNECTED USING FOREIGN KEY</a:t>
            </a:r>
            <a:br>
              <a:rPr lang="en-IN" sz="2000" b="1" dirty="0"/>
            </a:br>
            <a:br>
              <a:rPr lang="en-IN" b="1" dirty="0"/>
            </a:br>
            <a:endParaRPr lang="en-IN" dirty="0"/>
          </a:p>
        </p:txBody>
      </p:sp>
      <p:sp>
        <p:nvSpPr>
          <p:cNvPr id="4" name="Slide Number Placeholder 3">
            <a:extLst>
              <a:ext uri="{FF2B5EF4-FFF2-40B4-BE49-F238E27FC236}">
                <a16:creationId xmlns:a16="http://schemas.microsoft.com/office/drawing/2014/main" id="{EA0CAECE-ED4B-F108-7B9F-CA581EB2A1C3}"/>
              </a:ext>
            </a:extLst>
          </p:cNvPr>
          <p:cNvSpPr>
            <a:spLocks noGrp="1"/>
          </p:cNvSpPr>
          <p:nvPr>
            <p:ph type="sldNum" sz="quarter" idx="12"/>
          </p:nvPr>
        </p:nvSpPr>
        <p:spPr/>
        <p:txBody>
          <a:bodyPr/>
          <a:lstStyle/>
          <a:p>
            <a:fld id="{8D0AFDD5-844D-364D-8AEC-50CF4D36D55D}" type="slidenum">
              <a:rPr lang="en-US" noProof="0" smtClean="0"/>
              <a:t>27</a:t>
            </a:fld>
            <a:endParaRPr lang="en-US" noProof="0"/>
          </a:p>
        </p:txBody>
      </p:sp>
      <p:sp>
        <p:nvSpPr>
          <p:cNvPr id="5" name="Footer Placeholder 4">
            <a:extLst>
              <a:ext uri="{FF2B5EF4-FFF2-40B4-BE49-F238E27FC236}">
                <a16:creationId xmlns:a16="http://schemas.microsoft.com/office/drawing/2014/main" id="{844B7B45-30B6-6101-2AD6-02F6A93AB623}"/>
              </a:ext>
            </a:extLst>
          </p:cNvPr>
          <p:cNvSpPr>
            <a:spLocks noGrp="1"/>
          </p:cNvSpPr>
          <p:nvPr>
            <p:ph type="ftr" sz="quarter" idx="11"/>
          </p:nvPr>
        </p:nvSpPr>
        <p:spPr/>
        <p:txBody>
          <a:bodyPr/>
          <a:lstStyle/>
          <a:p>
            <a:r>
              <a:rPr lang="en-US" dirty="0"/>
              <a:t>LOAN MANAGEMENT SYSTEM</a:t>
            </a:r>
            <a:endParaRPr lang="en-US" noProof="0" dirty="0"/>
          </a:p>
        </p:txBody>
      </p:sp>
      <p:sp>
        <p:nvSpPr>
          <p:cNvPr id="6" name="Date Placeholder 5">
            <a:extLst>
              <a:ext uri="{FF2B5EF4-FFF2-40B4-BE49-F238E27FC236}">
                <a16:creationId xmlns:a16="http://schemas.microsoft.com/office/drawing/2014/main" id="{F4D858A5-93C1-1BB7-A4BF-46A77ADFD299}"/>
              </a:ext>
            </a:extLst>
          </p:cNvPr>
          <p:cNvSpPr>
            <a:spLocks noGrp="1"/>
          </p:cNvSpPr>
          <p:nvPr>
            <p:ph type="dt" sz="half" idx="10"/>
          </p:nvPr>
        </p:nvSpPr>
        <p:spPr/>
        <p:txBody>
          <a:bodyPr/>
          <a:lstStyle/>
          <a:p>
            <a:r>
              <a:rPr lang="en-US" noProof="0" dirty="0"/>
              <a:t>2025</a:t>
            </a:r>
          </a:p>
        </p:txBody>
      </p:sp>
      <p:pic>
        <p:nvPicPr>
          <p:cNvPr id="9" name="Content Placeholder 8">
            <a:extLst>
              <a:ext uri="{FF2B5EF4-FFF2-40B4-BE49-F238E27FC236}">
                <a16:creationId xmlns:a16="http://schemas.microsoft.com/office/drawing/2014/main" id="{F03B7C20-3087-3D0A-975C-82F36E82D63D}"/>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052051"/>
            <a:ext cx="10431025" cy="491853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4813027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gradFill flip="none" rotWithShape="1">
          <a:gsLst>
            <a:gs pos="27000">
              <a:schemeClr val="accent2"/>
            </a:gs>
            <a:gs pos="100000">
              <a:schemeClr val="accent1">
                <a:lumMod val="30000"/>
                <a:lumOff val="70000"/>
              </a:schemeClr>
            </a:gs>
          </a:gsLst>
          <a:lin ang="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90251-B603-4293-E70C-A6182CFA675A}"/>
              </a:ext>
            </a:extLst>
          </p:cNvPr>
          <p:cNvSpPr>
            <a:spLocks noGrp="1"/>
          </p:cNvSpPr>
          <p:nvPr>
            <p:ph type="ctrTitle"/>
          </p:nvPr>
        </p:nvSpPr>
        <p:spPr>
          <a:xfrm>
            <a:off x="1527048" y="1104359"/>
            <a:ext cx="3913632" cy="792087"/>
          </a:xfrm>
        </p:spPr>
        <p:txBody>
          <a:bodyPr/>
          <a:lstStyle/>
          <a:p>
            <a:r>
              <a:rPr lang="en-IN" sz="4000" dirty="0"/>
              <a:t>CONCLUSION</a:t>
            </a:r>
          </a:p>
        </p:txBody>
      </p:sp>
      <p:sp>
        <p:nvSpPr>
          <p:cNvPr id="3" name="Subtitle 2">
            <a:extLst>
              <a:ext uri="{FF2B5EF4-FFF2-40B4-BE49-F238E27FC236}">
                <a16:creationId xmlns:a16="http://schemas.microsoft.com/office/drawing/2014/main" id="{D4F7E856-37CC-1D8D-E99C-8E0EA5549BE5}"/>
              </a:ext>
            </a:extLst>
          </p:cNvPr>
          <p:cNvSpPr>
            <a:spLocks noGrp="1"/>
          </p:cNvSpPr>
          <p:nvPr>
            <p:ph type="subTitle" idx="1"/>
          </p:nvPr>
        </p:nvSpPr>
        <p:spPr>
          <a:xfrm>
            <a:off x="1527048" y="1898411"/>
            <a:ext cx="8904978" cy="3063143"/>
          </a:xfrm>
          <a:noFill/>
        </p:spPr>
        <p:txBody>
          <a:bodyPr/>
          <a:lstStyle/>
          <a:p>
            <a:r>
              <a:rPr lang="en-IN" dirty="0">
                <a:sym typeface="Wingdings" panose="05000000000000000000" pitchFamily="2" charset="2"/>
              </a:rPr>
              <a:t> </a:t>
            </a:r>
            <a:r>
              <a:rPr lang="en-IN" dirty="0"/>
              <a:t>This project demonstrates how </a:t>
            </a:r>
            <a:r>
              <a:rPr lang="en-IN" b="1" dirty="0"/>
              <a:t>SQL</a:t>
            </a:r>
            <a:r>
              <a:rPr lang="en-IN" dirty="0"/>
              <a:t> is used to efficiently manage loan-related data.</a:t>
            </a:r>
          </a:p>
          <a:p>
            <a:r>
              <a:rPr lang="en-IN" dirty="0">
                <a:sym typeface="Wingdings" panose="05000000000000000000" pitchFamily="2" charset="2"/>
              </a:rPr>
              <a:t> </a:t>
            </a:r>
            <a:r>
              <a:rPr lang="en-IN" dirty="0"/>
              <a:t>By implementing </a:t>
            </a:r>
            <a:r>
              <a:rPr lang="en-IN" b="1" dirty="0"/>
              <a:t>transactions</a:t>
            </a:r>
            <a:r>
              <a:rPr lang="en-IN" dirty="0"/>
              <a:t>, </a:t>
            </a:r>
            <a:r>
              <a:rPr lang="en-IN" b="1" dirty="0"/>
              <a:t>joins, triggers, stored procedures, foreign key, and filtering techniques</a:t>
            </a:r>
            <a:r>
              <a:rPr lang="en-IN" dirty="0"/>
              <a:t>, we automate and streamline the loan management process.</a:t>
            </a:r>
          </a:p>
          <a:p>
            <a:r>
              <a:rPr lang="en-IN" dirty="0">
                <a:sym typeface="Wingdings" panose="05000000000000000000" pitchFamily="2" charset="2"/>
              </a:rPr>
              <a:t> </a:t>
            </a:r>
            <a:r>
              <a:rPr lang="en-IN" dirty="0"/>
              <a:t>The system helps in </a:t>
            </a:r>
            <a:r>
              <a:rPr lang="en-IN" b="1" dirty="0"/>
              <a:t>customer data analysis, loan eligibility assessment, and seamless loan processing</a:t>
            </a:r>
            <a:r>
              <a:rPr lang="en-IN" dirty="0"/>
              <a:t>.</a:t>
            </a:r>
          </a:p>
          <a:p>
            <a:r>
              <a:rPr lang="en-IN" dirty="0">
                <a:sym typeface="Wingdings" panose="05000000000000000000" pitchFamily="2" charset="2"/>
              </a:rPr>
              <a:t> </a:t>
            </a:r>
            <a:r>
              <a:rPr lang="en-IN" dirty="0"/>
              <a:t>Using </a:t>
            </a:r>
            <a:r>
              <a:rPr lang="en-IN" b="1" dirty="0"/>
              <a:t>SQL best practices</a:t>
            </a:r>
            <a:r>
              <a:rPr lang="en-IN" dirty="0"/>
              <a:t>, we improve </a:t>
            </a:r>
            <a:r>
              <a:rPr lang="en-IN" b="1" dirty="0"/>
              <a:t>data integrity, accuracy, and efficiency</a:t>
            </a:r>
            <a:r>
              <a:rPr lang="en-IN" dirty="0"/>
              <a:t> in loan management.</a:t>
            </a:r>
          </a:p>
          <a:p>
            <a:r>
              <a:rPr lang="en-IN" sz="6000" b="1" dirty="0"/>
              <a:t>                Thank You!</a:t>
            </a:r>
          </a:p>
          <a:p>
            <a:endParaRPr lang="en-IN" dirty="0"/>
          </a:p>
        </p:txBody>
      </p:sp>
    </p:spTree>
    <p:extLst>
      <p:ext uri="{BB962C8B-B14F-4D97-AF65-F5344CB8AC3E}">
        <p14:creationId xmlns:p14="http://schemas.microsoft.com/office/powerpoint/2010/main" val="102237309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30EB0-B125-37F8-F7AD-7DF976D89206}"/>
              </a:ext>
            </a:extLst>
          </p:cNvPr>
          <p:cNvSpPr>
            <a:spLocks noGrp="1"/>
          </p:cNvSpPr>
          <p:nvPr>
            <p:ph type="title"/>
          </p:nvPr>
        </p:nvSpPr>
        <p:spPr>
          <a:xfrm>
            <a:off x="3687096" y="28063"/>
            <a:ext cx="4532671" cy="923446"/>
          </a:xfrm>
        </p:spPr>
        <p:txBody>
          <a:bodyPr/>
          <a:lstStyle/>
          <a:p>
            <a:r>
              <a:rPr lang="en-IN" dirty="0"/>
              <a:t>SQL BASICS</a:t>
            </a:r>
          </a:p>
        </p:txBody>
      </p:sp>
      <p:sp>
        <p:nvSpPr>
          <p:cNvPr id="4" name="Slide Number Placeholder 3">
            <a:extLst>
              <a:ext uri="{FF2B5EF4-FFF2-40B4-BE49-F238E27FC236}">
                <a16:creationId xmlns:a16="http://schemas.microsoft.com/office/drawing/2014/main" id="{9AE77353-C8AF-A7EB-17F8-74CB560F2375}"/>
              </a:ext>
            </a:extLst>
          </p:cNvPr>
          <p:cNvSpPr>
            <a:spLocks noGrp="1"/>
          </p:cNvSpPr>
          <p:nvPr>
            <p:ph type="sldNum" sz="quarter" idx="12"/>
          </p:nvPr>
        </p:nvSpPr>
        <p:spPr/>
        <p:txBody>
          <a:bodyPr/>
          <a:lstStyle/>
          <a:p>
            <a:fld id="{8D0AFDD5-844D-364D-8AEC-50CF4D36D55D}" type="slidenum">
              <a:rPr lang="en-US" noProof="0" smtClean="0"/>
              <a:t>3</a:t>
            </a:fld>
            <a:endParaRPr lang="en-US" noProof="0" dirty="0"/>
          </a:p>
        </p:txBody>
      </p:sp>
      <p:sp>
        <p:nvSpPr>
          <p:cNvPr id="5" name="Footer Placeholder 4">
            <a:extLst>
              <a:ext uri="{FF2B5EF4-FFF2-40B4-BE49-F238E27FC236}">
                <a16:creationId xmlns:a16="http://schemas.microsoft.com/office/drawing/2014/main" id="{3CC6B892-2B7C-573C-38FB-890ECB9E6F3C}"/>
              </a:ext>
            </a:extLst>
          </p:cNvPr>
          <p:cNvSpPr>
            <a:spLocks noGrp="1"/>
          </p:cNvSpPr>
          <p:nvPr>
            <p:ph type="ftr" sz="quarter" idx="11"/>
          </p:nvPr>
        </p:nvSpPr>
        <p:spPr/>
        <p:txBody>
          <a:bodyPr/>
          <a:lstStyle/>
          <a:p>
            <a:r>
              <a:rPr lang="en-US" noProof="0" dirty="0"/>
              <a:t>LOAN MANAGEMENT SYSTEM</a:t>
            </a:r>
          </a:p>
        </p:txBody>
      </p:sp>
      <p:sp>
        <p:nvSpPr>
          <p:cNvPr id="6" name="Date Placeholder 5">
            <a:extLst>
              <a:ext uri="{FF2B5EF4-FFF2-40B4-BE49-F238E27FC236}">
                <a16:creationId xmlns:a16="http://schemas.microsoft.com/office/drawing/2014/main" id="{68730864-5BC0-7171-BBC2-253B7AA04898}"/>
              </a:ext>
            </a:extLst>
          </p:cNvPr>
          <p:cNvSpPr>
            <a:spLocks noGrp="1"/>
          </p:cNvSpPr>
          <p:nvPr>
            <p:ph type="dt" sz="half" idx="10"/>
          </p:nvPr>
        </p:nvSpPr>
        <p:spPr/>
        <p:txBody>
          <a:bodyPr/>
          <a:lstStyle/>
          <a:p>
            <a:r>
              <a:rPr lang="en-US" noProof="0" dirty="0"/>
              <a:t>2025</a:t>
            </a:r>
          </a:p>
        </p:txBody>
      </p:sp>
      <p:sp>
        <p:nvSpPr>
          <p:cNvPr id="7" name="Rectangle 1">
            <a:extLst>
              <a:ext uri="{FF2B5EF4-FFF2-40B4-BE49-F238E27FC236}">
                <a16:creationId xmlns:a16="http://schemas.microsoft.com/office/drawing/2014/main" id="{75BA545F-8383-0EDB-2633-3F3653D79C53}"/>
              </a:ext>
            </a:extLst>
          </p:cNvPr>
          <p:cNvSpPr>
            <a:spLocks noGrp="1" noChangeArrowheads="1"/>
          </p:cNvSpPr>
          <p:nvPr>
            <p:ph idx="1"/>
          </p:nvPr>
        </p:nvSpPr>
        <p:spPr bwMode="auto">
          <a:xfrm>
            <a:off x="366645" y="780603"/>
            <a:ext cx="9147697" cy="587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Popular SQL Databases: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à"/>
              <a:tabLst/>
            </a:pPr>
            <a:r>
              <a:rPr kumimoji="0" lang="en-US" altLang="en-US" sz="1800" b="0" i="0" u="none" strike="noStrike" cap="none" normalizeH="0" baseline="0" dirty="0">
                <a:ln>
                  <a:noFill/>
                </a:ln>
                <a:solidFill>
                  <a:schemeClr val="tx1"/>
                </a:solidFill>
                <a:effectLst/>
                <a:latin typeface="Arial" panose="020B0604020202020204" pitchFamily="34" charset="0"/>
              </a:rPr>
              <a:t> MySQL, PostgreSQL, SQL Server, Oracle</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à"/>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Types of SQL Commands: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1" i="0" u="none" strike="noStrike" cap="none" normalizeH="0" baseline="0" dirty="0">
                <a:ln>
                  <a:noFill/>
                </a:ln>
                <a:solidFill>
                  <a:schemeClr val="tx1"/>
                </a:solidFill>
                <a:effectLst/>
                <a:latin typeface="Arial" panose="020B0604020202020204" pitchFamily="34" charset="0"/>
              </a:rPr>
              <a:t>DDL (Data Definition Language):</a:t>
            </a:r>
            <a:r>
              <a:rPr kumimoji="0" lang="en-US" altLang="en-US" sz="1800" b="0" i="0" u="none" strike="noStrike" cap="none" normalizeH="0" baseline="0" dirty="0">
                <a:ln>
                  <a:noFill/>
                </a:ln>
                <a:solidFill>
                  <a:schemeClr val="tx1"/>
                </a:solidFill>
                <a:effectLst/>
                <a:latin typeface="Arial" panose="020B0604020202020204" pitchFamily="34" charset="0"/>
              </a:rPr>
              <a:t> Defines database structure (e.g., </a:t>
            </a:r>
            <a:r>
              <a:rPr kumimoji="0" lang="en-US" altLang="en-US" sz="1600" b="0" i="0" u="none" strike="noStrike" cap="none" normalizeH="0" baseline="0" dirty="0">
                <a:ln>
                  <a:noFill/>
                </a:ln>
                <a:solidFill>
                  <a:schemeClr val="tx1"/>
                </a:solidFill>
                <a:effectLst/>
                <a:latin typeface="Arial Unicode MS"/>
              </a:rPr>
              <a:t>create</a:t>
            </a:r>
            <a:r>
              <a:rPr kumimoji="0" lang="en-US" altLang="en-US" sz="1600" b="0" i="0" u="none" strike="noStrike" cap="none" normalizeH="0" baseline="0" dirty="0">
                <a:ln>
                  <a:noFill/>
                </a:ln>
                <a:solidFill>
                  <a:schemeClr val="tx1"/>
                </a:solidFill>
                <a:effectLst/>
              </a:rPr>
              <a:t>, </a:t>
            </a:r>
            <a:r>
              <a:rPr kumimoji="0" lang="en-US" altLang="en-US" sz="1600" b="0" i="0" u="none" strike="noStrike" cap="none" normalizeH="0" baseline="0" dirty="0">
                <a:ln>
                  <a:noFill/>
                </a:ln>
                <a:solidFill>
                  <a:schemeClr val="tx1"/>
                </a:solidFill>
                <a:effectLst/>
                <a:latin typeface="Arial Unicode MS"/>
              </a:rPr>
              <a:t>alter</a:t>
            </a:r>
            <a:r>
              <a:rPr kumimoji="0" lang="en-US" altLang="en-US" sz="1600" b="0" i="0" u="none" strike="noStrike" cap="none" normalizeH="0" baseline="0" dirty="0">
                <a:ln>
                  <a:noFill/>
                </a:ln>
                <a:solidFill>
                  <a:schemeClr val="tx1"/>
                </a:solidFill>
                <a:effectLst/>
              </a:rPr>
              <a:t>, </a:t>
            </a:r>
            <a:r>
              <a:rPr kumimoji="0" lang="en-US" altLang="en-US" sz="1600" b="0" i="0" u="none" strike="noStrike" cap="none" normalizeH="0" baseline="0" dirty="0">
                <a:ln>
                  <a:noFill/>
                </a:ln>
                <a:solidFill>
                  <a:schemeClr val="tx1"/>
                </a:solidFill>
                <a:effectLst/>
                <a:latin typeface="Arial Unicode MS"/>
              </a:rPr>
              <a:t>drop</a:t>
            </a:r>
            <a:r>
              <a:rPr kumimoji="0" lang="en-US" altLang="en-US" sz="1600" b="0" i="0" u="none" strike="noStrike" cap="none" normalizeH="0" baseline="0" dirty="0">
                <a:ln>
                  <a:noFill/>
                </a:ln>
                <a:solidFill>
                  <a:schemeClr val="tx1"/>
                </a:solidFill>
                <a:effectLst/>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lang="en-US" altLang="en-US" sz="1800" b="1" dirty="0">
                <a:latin typeface="Arial" panose="020B0604020202020204" pitchFamily="34" charset="0"/>
                <a:sym typeface="Wingdings" panose="05000000000000000000" pitchFamily="2" charset="2"/>
              </a:rPr>
              <a:t> </a:t>
            </a:r>
            <a:r>
              <a:rPr kumimoji="0" lang="en-US" altLang="en-US" sz="1800" b="1" i="0" u="none" strike="noStrike" cap="none" normalizeH="0" baseline="0" dirty="0">
                <a:ln>
                  <a:noFill/>
                </a:ln>
                <a:solidFill>
                  <a:schemeClr val="tx1"/>
                </a:solidFill>
                <a:effectLst/>
                <a:latin typeface="Arial" panose="020B0604020202020204" pitchFamily="34" charset="0"/>
              </a:rPr>
              <a:t>DML (Data Manipulation Language):</a:t>
            </a:r>
            <a:r>
              <a:rPr kumimoji="0" lang="en-US" altLang="en-US" sz="1800" b="0" i="0" u="none" strike="noStrike" cap="none" normalizeH="0" baseline="0" dirty="0">
                <a:ln>
                  <a:noFill/>
                </a:ln>
                <a:solidFill>
                  <a:schemeClr val="tx1"/>
                </a:solidFill>
                <a:effectLst/>
                <a:latin typeface="Arial" panose="020B0604020202020204" pitchFamily="34" charset="0"/>
              </a:rPr>
              <a:t> Modifies data (e.g., </a:t>
            </a:r>
            <a:r>
              <a:rPr kumimoji="0" lang="en-US" altLang="en-US" sz="1600" b="0" i="0" u="none" strike="noStrike" cap="none" normalizeH="0" baseline="0" dirty="0">
                <a:ln>
                  <a:noFill/>
                </a:ln>
                <a:solidFill>
                  <a:schemeClr val="tx1"/>
                </a:solidFill>
                <a:effectLst/>
                <a:latin typeface="Arial Unicode MS"/>
              </a:rPr>
              <a:t>insert</a:t>
            </a:r>
            <a:r>
              <a:rPr kumimoji="0" lang="en-US" altLang="en-US" sz="1600" b="0" i="0" u="none" strike="noStrike" cap="none" normalizeH="0" baseline="0" dirty="0">
                <a:ln>
                  <a:noFill/>
                </a:ln>
                <a:solidFill>
                  <a:schemeClr val="tx1"/>
                </a:solidFill>
                <a:effectLst/>
              </a:rPr>
              <a:t>, </a:t>
            </a:r>
            <a:r>
              <a:rPr kumimoji="0" lang="en-US" altLang="en-US" sz="1600" b="0" i="0" u="none" strike="noStrike" cap="none" normalizeH="0" baseline="0" dirty="0">
                <a:ln>
                  <a:noFill/>
                </a:ln>
                <a:solidFill>
                  <a:schemeClr val="tx1"/>
                </a:solidFill>
                <a:effectLst/>
                <a:latin typeface="Arial Unicode MS"/>
              </a:rPr>
              <a:t>update</a:t>
            </a:r>
            <a:r>
              <a:rPr kumimoji="0" lang="en-US" altLang="en-US" sz="1600" b="0" i="0" u="none" strike="noStrike" cap="none" normalizeH="0" baseline="0" dirty="0">
                <a:ln>
                  <a:noFill/>
                </a:ln>
                <a:solidFill>
                  <a:schemeClr val="tx1"/>
                </a:solidFill>
                <a:effectLst/>
              </a:rPr>
              <a:t>, </a:t>
            </a:r>
            <a:r>
              <a:rPr kumimoji="0" lang="en-US" altLang="en-US" sz="1600" b="0" i="0" u="none" strike="noStrike" cap="none" normalizeH="0" baseline="0" dirty="0">
                <a:ln>
                  <a:noFill/>
                </a:ln>
                <a:solidFill>
                  <a:schemeClr val="tx1"/>
                </a:solidFill>
                <a:effectLst/>
                <a:latin typeface="Arial Unicode MS"/>
              </a:rPr>
              <a:t>delete</a:t>
            </a:r>
            <a:r>
              <a:rPr kumimoji="0" lang="en-US" altLang="en-US" sz="1600" b="0" i="0" u="none" strike="noStrike" cap="none" normalizeH="0" baseline="0" dirty="0">
                <a:ln>
                  <a:noFill/>
                </a:ln>
                <a:solidFill>
                  <a:schemeClr val="tx1"/>
                </a:solidFill>
                <a:effectLst/>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1" i="0" u="none" strike="noStrike" cap="none" normalizeH="0" baseline="0" dirty="0">
                <a:ln>
                  <a:noFill/>
                </a:ln>
                <a:solidFill>
                  <a:schemeClr val="tx1"/>
                </a:solidFill>
                <a:effectLst/>
                <a:latin typeface="Arial" panose="020B0604020202020204" pitchFamily="34" charset="0"/>
              </a:rPr>
              <a:t>DCL (Data Control Language):</a:t>
            </a:r>
            <a:r>
              <a:rPr kumimoji="0" lang="en-US" altLang="en-US" sz="1800" b="0" i="0" u="none" strike="noStrike" cap="none" normalizeH="0" baseline="0" dirty="0">
                <a:ln>
                  <a:noFill/>
                </a:ln>
                <a:solidFill>
                  <a:schemeClr val="tx1"/>
                </a:solidFill>
                <a:effectLst/>
                <a:latin typeface="Arial" panose="020B0604020202020204" pitchFamily="34" charset="0"/>
              </a:rPr>
              <a:t> Manages permissions (e.g., </a:t>
            </a:r>
            <a:r>
              <a:rPr kumimoji="0" lang="en-US" altLang="en-US" sz="1600" b="0" i="0" u="none" strike="noStrike" cap="none" normalizeH="0" baseline="0" dirty="0">
                <a:ln>
                  <a:noFill/>
                </a:ln>
                <a:solidFill>
                  <a:schemeClr val="tx1"/>
                </a:solidFill>
                <a:effectLst/>
                <a:latin typeface="Arial Unicode MS"/>
              </a:rPr>
              <a:t>grant</a:t>
            </a:r>
            <a:r>
              <a:rPr kumimoji="0" lang="en-US" altLang="en-US" sz="1600" b="0" i="0" u="none" strike="noStrike" cap="none" normalizeH="0" baseline="0" dirty="0">
                <a:ln>
                  <a:noFill/>
                </a:ln>
                <a:solidFill>
                  <a:schemeClr val="tx1"/>
                </a:solidFill>
                <a:effectLst/>
              </a:rPr>
              <a:t>, </a:t>
            </a:r>
            <a:r>
              <a:rPr kumimoji="0" lang="en-US" altLang="en-US" sz="1600" b="0" i="0" u="none" strike="noStrike" cap="none" normalizeH="0" baseline="0" dirty="0">
                <a:ln>
                  <a:noFill/>
                </a:ln>
                <a:solidFill>
                  <a:schemeClr val="tx1"/>
                </a:solidFill>
                <a:effectLst/>
                <a:latin typeface="Arial Unicode MS"/>
              </a:rPr>
              <a:t>revoke</a:t>
            </a:r>
            <a:r>
              <a:rPr kumimoji="0" lang="en-US" altLang="en-US" sz="1600" b="0" i="0" u="none" strike="noStrike" cap="none" normalizeH="0" baseline="0" dirty="0">
                <a:ln>
                  <a:noFill/>
                </a:ln>
                <a:solidFill>
                  <a:schemeClr val="tx1"/>
                </a:solidFill>
                <a:effectLst/>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1" i="0" u="none" strike="noStrike" cap="none" normalizeH="0" baseline="0" dirty="0">
                <a:ln>
                  <a:noFill/>
                </a:ln>
                <a:solidFill>
                  <a:schemeClr val="tx1"/>
                </a:solidFill>
                <a:effectLst/>
                <a:latin typeface="Arial" panose="020B0604020202020204" pitchFamily="34" charset="0"/>
              </a:rPr>
              <a:t>TCL (Transaction Control Language):</a:t>
            </a:r>
            <a:r>
              <a:rPr kumimoji="0" lang="en-US" altLang="en-US" sz="1800" b="0" i="0" u="none" strike="noStrike" cap="none" normalizeH="0" baseline="0" dirty="0">
                <a:ln>
                  <a:noFill/>
                </a:ln>
                <a:solidFill>
                  <a:schemeClr val="tx1"/>
                </a:solidFill>
                <a:effectLst/>
                <a:latin typeface="Arial" panose="020B0604020202020204" pitchFamily="34" charset="0"/>
              </a:rPr>
              <a:t> Handles transactions (e.g., </a:t>
            </a:r>
            <a:r>
              <a:rPr kumimoji="0" lang="en-US" altLang="en-US" sz="1600" b="0" i="0" u="none" strike="noStrike" cap="none" normalizeH="0" baseline="0" dirty="0">
                <a:ln>
                  <a:noFill/>
                </a:ln>
                <a:solidFill>
                  <a:schemeClr val="tx1"/>
                </a:solidFill>
                <a:effectLst/>
                <a:latin typeface="Arial Unicode MS"/>
              </a:rPr>
              <a:t>commit</a:t>
            </a:r>
            <a:r>
              <a:rPr kumimoji="0" lang="en-US" altLang="en-US" sz="1600" b="0" i="0" u="none" strike="noStrike" cap="none" normalizeH="0" baseline="0" dirty="0">
                <a:ln>
                  <a:noFill/>
                </a:ln>
                <a:solidFill>
                  <a:schemeClr val="tx1"/>
                </a:solidFill>
                <a:effectLst/>
              </a:rPr>
              <a:t>, </a:t>
            </a:r>
            <a:r>
              <a:rPr kumimoji="0" lang="en-US" altLang="en-US" sz="1600" b="0" i="0" u="none" strike="noStrike" cap="none" normalizeH="0" baseline="0" dirty="0">
                <a:ln>
                  <a:noFill/>
                </a:ln>
                <a:solidFill>
                  <a:schemeClr val="tx1"/>
                </a:solidFill>
                <a:effectLst/>
                <a:latin typeface="Arial Unicode MS"/>
              </a:rPr>
              <a:t>rollback</a:t>
            </a:r>
            <a:r>
              <a:rPr kumimoji="0" lang="en-US" altLang="en-US" sz="1600" b="0" i="0" u="none" strike="noStrike" cap="none" normalizeH="0" baseline="0" dirty="0">
                <a:ln>
                  <a:noFill/>
                </a:ln>
                <a:solidFill>
                  <a:schemeClr val="tx1"/>
                </a:solidFill>
                <a:effectLst/>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à"/>
              <a:tabLst/>
            </a:pPr>
            <a:r>
              <a:rPr kumimoji="0" lang="en-US" altLang="en-US" sz="1800" b="1" i="0" u="none" strike="noStrike" cap="none" normalizeH="0" baseline="0" dirty="0">
                <a:ln>
                  <a:noFill/>
                </a:ln>
                <a:solidFill>
                  <a:schemeClr val="tx1"/>
                </a:solidFill>
                <a:effectLst/>
                <a:latin typeface="Arial" panose="020B0604020202020204" pitchFamily="34" charset="0"/>
              </a:rPr>
              <a:t> DQL (Data Query Language):</a:t>
            </a:r>
            <a:r>
              <a:rPr kumimoji="0" lang="en-US" altLang="en-US" sz="1800" b="0" i="0" u="none" strike="noStrike" cap="none" normalizeH="0" baseline="0" dirty="0">
                <a:ln>
                  <a:noFill/>
                </a:ln>
                <a:solidFill>
                  <a:schemeClr val="tx1"/>
                </a:solidFill>
                <a:effectLst/>
                <a:latin typeface="Arial" panose="020B0604020202020204" pitchFamily="34" charset="0"/>
              </a:rPr>
              <a:t> Retrieves data (e.g., </a:t>
            </a:r>
            <a:r>
              <a:rPr kumimoji="0" lang="en-US" altLang="en-US" sz="1600" b="0" i="0" u="none" strike="noStrike" cap="none" normalizeH="0" baseline="0" dirty="0">
                <a:ln>
                  <a:noFill/>
                </a:ln>
                <a:solidFill>
                  <a:schemeClr val="tx1"/>
                </a:solidFill>
                <a:effectLst/>
                <a:latin typeface="Arial Unicode MS"/>
              </a:rPr>
              <a:t>select</a:t>
            </a:r>
            <a:r>
              <a:rPr kumimoji="0" lang="en-US" altLang="en-US" sz="1600" b="0" i="0" u="none" strike="noStrike" cap="none" normalizeH="0" baseline="0" dirty="0">
                <a:ln>
                  <a:noFill/>
                </a:ln>
                <a:solidFill>
                  <a:schemeClr val="tx1"/>
                </a:solidFill>
                <a:effectLst/>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à"/>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Importance of Constraints: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1" i="0" u="none" strike="noStrike" cap="none" normalizeH="0" baseline="0" dirty="0">
                <a:ln>
                  <a:noFill/>
                </a:ln>
                <a:solidFill>
                  <a:schemeClr val="tx1"/>
                </a:solidFill>
                <a:effectLst/>
                <a:latin typeface="Arial" panose="020B0604020202020204" pitchFamily="34" charset="0"/>
              </a:rPr>
              <a:t>Primary Key:</a:t>
            </a:r>
            <a:r>
              <a:rPr kumimoji="0" lang="en-US" altLang="en-US" sz="1800" b="0" i="0" u="none" strike="noStrike" cap="none" normalizeH="0" baseline="0" dirty="0">
                <a:ln>
                  <a:noFill/>
                </a:ln>
                <a:solidFill>
                  <a:schemeClr val="tx1"/>
                </a:solidFill>
                <a:effectLst/>
                <a:latin typeface="Arial" panose="020B0604020202020204" pitchFamily="34" charset="0"/>
              </a:rPr>
              <a:t> Uniquely identifies each record.</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1" i="0" u="none" strike="noStrike" cap="none" normalizeH="0" baseline="0" dirty="0">
                <a:ln>
                  <a:noFill/>
                </a:ln>
                <a:solidFill>
                  <a:schemeClr val="tx1"/>
                </a:solidFill>
                <a:effectLst/>
                <a:latin typeface="Arial" panose="020B0604020202020204" pitchFamily="34" charset="0"/>
              </a:rPr>
              <a:t>Foreign Key:</a:t>
            </a:r>
            <a:r>
              <a:rPr kumimoji="0" lang="en-US" altLang="en-US" sz="1800" b="0" i="0" u="none" strike="noStrike" cap="none" normalizeH="0" baseline="0" dirty="0">
                <a:ln>
                  <a:noFill/>
                </a:ln>
                <a:solidFill>
                  <a:schemeClr val="tx1"/>
                </a:solidFill>
                <a:effectLst/>
                <a:latin typeface="Arial" panose="020B0604020202020204" pitchFamily="34" charset="0"/>
              </a:rPr>
              <a:t> Maintains referential integrity between tables.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1" i="0" u="none" strike="noStrike" cap="none" normalizeH="0" baseline="0" dirty="0">
                <a:ln>
                  <a:noFill/>
                </a:ln>
                <a:solidFill>
                  <a:schemeClr val="tx1"/>
                </a:solidFill>
                <a:effectLst/>
                <a:latin typeface="Arial" panose="020B0604020202020204" pitchFamily="34" charset="0"/>
              </a:rPr>
              <a:t>Unique:</a:t>
            </a:r>
            <a:r>
              <a:rPr kumimoji="0" lang="en-US" altLang="en-US" sz="1800" b="0" i="0" u="none" strike="noStrike" cap="none" normalizeH="0" baseline="0" dirty="0">
                <a:ln>
                  <a:noFill/>
                </a:ln>
                <a:solidFill>
                  <a:schemeClr val="tx1"/>
                </a:solidFill>
                <a:effectLst/>
                <a:latin typeface="Arial" panose="020B0604020202020204" pitchFamily="34" charset="0"/>
              </a:rPr>
              <a:t> Ensures all values in a column are distinct.</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1" i="0" u="none" strike="noStrike" cap="none" normalizeH="0" baseline="0" dirty="0">
                <a:ln>
                  <a:noFill/>
                </a:ln>
                <a:solidFill>
                  <a:schemeClr val="tx1"/>
                </a:solidFill>
                <a:effectLst/>
                <a:latin typeface="Arial" panose="020B0604020202020204" pitchFamily="34" charset="0"/>
              </a:rPr>
              <a:t>Not Null:</a:t>
            </a:r>
            <a:r>
              <a:rPr kumimoji="0" lang="en-US" altLang="en-US" sz="1800" b="0" i="0" u="none" strike="noStrike" cap="none" normalizeH="0" baseline="0" dirty="0">
                <a:ln>
                  <a:noFill/>
                </a:ln>
                <a:solidFill>
                  <a:schemeClr val="tx1"/>
                </a:solidFill>
                <a:effectLst/>
                <a:latin typeface="Arial" panose="020B0604020202020204" pitchFamily="34" charset="0"/>
              </a:rPr>
              <a:t> Prevents null values in a column.</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1" i="0" u="none" strike="noStrike" cap="none" normalizeH="0" baseline="0" dirty="0">
                <a:ln>
                  <a:noFill/>
                </a:ln>
                <a:solidFill>
                  <a:schemeClr val="tx1"/>
                </a:solidFill>
                <a:effectLst/>
                <a:latin typeface="Arial" panose="020B0604020202020204" pitchFamily="34" charset="0"/>
              </a:rPr>
              <a:t>Check:</a:t>
            </a:r>
            <a:r>
              <a:rPr kumimoji="0" lang="en-US" altLang="en-US" sz="1800" b="0" i="0" u="none" strike="noStrike" cap="none" normalizeH="0" baseline="0" dirty="0">
                <a:ln>
                  <a:noFill/>
                </a:ln>
                <a:solidFill>
                  <a:schemeClr val="tx1"/>
                </a:solidFill>
                <a:effectLst/>
                <a:latin typeface="Arial" panose="020B0604020202020204" pitchFamily="34" charset="0"/>
              </a:rPr>
              <a:t> Enforces specific conditions on column values.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1" i="0" u="none" strike="noStrike" cap="none" normalizeH="0" baseline="0" dirty="0">
                <a:ln>
                  <a:noFill/>
                </a:ln>
                <a:solidFill>
                  <a:schemeClr val="tx1"/>
                </a:solidFill>
                <a:effectLst/>
                <a:latin typeface="Arial" panose="020B0604020202020204" pitchFamily="34" charset="0"/>
              </a:rPr>
              <a:t>Auto Increment:</a:t>
            </a:r>
            <a:r>
              <a:rPr kumimoji="0" lang="en-US" altLang="en-US" sz="1800" b="0" i="0" u="none" strike="noStrike" cap="none" normalizeH="0" baseline="0" dirty="0">
                <a:ln>
                  <a:noFill/>
                </a:ln>
                <a:solidFill>
                  <a:schemeClr val="tx1"/>
                </a:solidFill>
                <a:effectLst/>
                <a:latin typeface="Arial" panose="020B0604020202020204" pitchFamily="34" charset="0"/>
              </a:rPr>
              <a:t> Automatically generates unique values for a column.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5089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0CAE19-58B5-773B-96D5-50A0AB42C362}"/>
            </a:ext>
          </a:extLst>
        </p:cNvPr>
        <p:cNvGrpSpPr/>
        <p:nvPr/>
      </p:nvGrpSpPr>
      <p:grpSpPr>
        <a:xfrm>
          <a:off x="0" y="0"/>
          <a:ext cx="0" cy="0"/>
          <a:chOff x="0" y="0"/>
          <a:chExt cx="0" cy="0"/>
        </a:xfrm>
      </p:grpSpPr>
      <p:sp>
        <p:nvSpPr>
          <p:cNvPr id="26" name="Title 25">
            <a:extLst>
              <a:ext uri="{FF2B5EF4-FFF2-40B4-BE49-F238E27FC236}">
                <a16:creationId xmlns:a16="http://schemas.microsoft.com/office/drawing/2014/main" id="{CCE997BF-AA55-2688-BD75-C68C1F362210}"/>
              </a:ext>
            </a:extLst>
          </p:cNvPr>
          <p:cNvSpPr>
            <a:spLocks noGrp="1"/>
          </p:cNvSpPr>
          <p:nvPr>
            <p:ph type="title"/>
          </p:nvPr>
        </p:nvSpPr>
        <p:spPr>
          <a:xfrm>
            <a:off x="5345433" y="990306"/>
            <a:ext cx="5505810" cy="617269"/>
          </a:xfrm>
        </p:spPr>
        <p:txBody>
          <a:bodyPr/>
          <a:lstStyle/>
          <a:p>
            <a:r>
              <a:rPr lang="en-IN" sz="4000" dirty="0"/>
              <a:t>PROJECT OVERVIEW </a:t>
            </a:r>
          </a:p>
        </p:txBody>
      </p:sp>
      <p:sp>
        <p:nvSpPr>
          <p:cNvPr id="4" name="Slide Number Placeholder 3">
            <a:extLst>
              <a:ext uri="{FF2B5EF4-FFF2-40B4-BE49-F238E27FC236}">
                <a16:creationId xmlns:a16="http://schemas.microsoft.com/office/drawing/2014/main" id="{9A9C5ED5-FCE9-221B-297F-177FA56D6C33}"/>
              </a:ext>
            </a:extLst>
          </p:cNvPr>
          <p:cNvSpPr>
            <a:spLocks noGrp="1"/>
          </p:cNvSpPr>
          <p:nvPr>
            <p:ph type="sldNum" sz="quarter" idx="12"/>
          </p:nvPr>
        </p:nvSpPr>
        <p:spPr/>
        <p:txBody>
          <a:bodyPr/>
          <a:lstStyle/>
          <a:p>
            <a:fld id="{8D0AFDD5-844D-364D-8AEC-50CF4D36D55D}" type="slidenum">
              <a:rPr lang="en-US" noProof="0" smtClean="0"/>
              <a:t>4</a:t>
            </a:fld>
            <a:endParaRPr lang="en-US" noProof="0" dirty="0"/>
          </a:p>
        </p:txBody>
      </p:sp>
      <p:sp>
        <p:nvSpPr>
          <p:cNvPr id="5" name="Footer Placeholder 4">
            <a:extLst>
              <a:ext uri="{FF2B5EF4-FFF2-40B4-BE49-F238E27FC236}">
                <a16:creationId xmlns:a16="http://schemas.microsoft.com/office/drawing/2014/main" id="{8CCF48FE-69BB-0144-F0F6-9E98F6A6B426}"/>
              </a:ext>
            </a:extLst>
          </p:cNvPr>
          <p:cNvSpPr>
            <a:spLocks noGrp="1"/>
          </p:cNvSpPr>
          <p:nvPr>
            <p:ph type="ftr" sz="quarter" idx="4294967295"/>
          </p:nvPr>
        </p:nvSpPr>
        <p:spPr>
          <a:xfrm>
            <a:off x="2880851" y="6410736"/>
            <a:ext cx="1463675" cy="247650"/>
          </a:xfrm>
        </p:spPr>
        <p:txBody>
          <a:bodyPr/>
          <a:lstStyle/>
          <a:p>
            <a:r>
              <a:rPr lang="en-US" noProof="0" dirty="0"/>
              <a:t>LOAN MANAGEMENT SYSTEM</a:t>
            </a:r>
          </a:p>
        </p:txBody>
      </p:sp>
      <p:sp>
        <p:nvSpPr>
          <p:cNvPr id="6" name="Date Placeholder 5">
            <a:extLst>
              <a:ext uri="{FF2B5EF4-FFF2-40B4-BE49-F238E27FC236}">
                <a16:creationId xmlns:a16="http://schemas.microsoft.com/office/drawing/2014/main" id="{D376F5C5-8150-0379-F3EE-27431C1418F4}"/>
              </a:ext>
            </a:extLst>
          </p:cNvPr>
          <p:cNvSpPr>
            <a:spLocks noGrp="1"/>
          </p:cNvSpPr>
          <p:nvPr>
            <p:ph type="dt" sz="half" idx="4294967295"/>
          </p:nvPr>
        </p:nvSpPr>
        <p:spPr>
          <a:xfrm>
            <a:off x="11520672" y="6277079"/>
            <a:ext cx="639762" cy="247650"/>
          </a:xfrm>
        </p:spPr>
        <p:txBody>
          <a:bodyPr/>
          <a:lstStyle/>
          <a:p>
            <a:r>
              <a:rPr lang="en-US" noProof="0" dirty="0"/>
              <a:t>2025</a:t>
            </a:r>
          </a:p>
        </p:txBody>
      </p:sp>
      <p:sp>
        <p:nvSpPr>
          <p:cNvPr id="35" name="Content Placeholder 34">
            <a:extLst>
              <a:ext uri="{FF2B5EF4-FFF2-40B4-BE49-F238E27FC236}">
                <a16:creationId xmlns:a16="http://schemas.microsoft.com/office/drawing/2014/main" id="{4EA0322F-887D-BEC0-6744-B2B280871389}"/>
              </a:ext>
            </a:extLst>
          </p:cNvPr>
          <p:cNvSpPr>
            <a:spLocks noGrp="1"/>
          </p:cNvSpPr>
          <p:nvPr>
            <p:ph idx="1"/>
          </p:nvPr>
        </p:nvSpPr>
        <p:spPr>
          <a:xfrm>
            <a:off x="5289022" y="1931645"/>
            <a:ext cx="5939417" cy="3741568"/>
          </a:xfrm>
        </p:spPr>
        <p:txBody>
          <a:bodyPr/>
          <a:lstStyle/>
          <a:p>
            <a:pPr>
              <a:buFont typeface="Arial" panose="020B0604020202020204" pitchFamily="34" charset="0"/>
              <a:buChar char="•"/>
            </a:pPr>
            <a:r>
              <a:rPr lang="en-IN" sz="2800" dirty="0"/>
              <a:t>A system that manages the entire loan lifecycle.</a:t>
            </a:r>
          </a:p>
          <a:p>
            <a:pPr>
              <a:buFont typeface="Arial" panose="020B0604020202020204" pitchFamily="34" charset="0"/>
              <a:buChar char="•"/>
            </a:pPr>
            <a:endParaRPr lang="en-IN" sz="2800" dirty="0"/>
          </a:p>
          <a:p>
            <a:pPr>
              <a:buFont typeface="Arial" panose="020B0604020202020204" pitchFamily="34" charset="0"/>
              <a:buChar char="•"/>
            </a:pPr>
            <a:r>
              <a:rPr lang="en-IN" sz="2800" dirty="0"/>
              <a:t>Tracks payments, eligibility, interest calculations, defaults.</a:t>
            </a:r>
          </a:p>
          <a:p>
            <a:pPr>
              <a:buFont typeface="Arial" panose="020B0604020202020204" pitchFamily="34" charset="0"/>
              <a:buChar char="•"/>
            </a:pPr>
            <a:endParaRPr lang="en-IN" sz="2800" dirty="0"/>
          </a:p>
          <a:p>
            <a:pPr>
              <a:buFont typeface="Arial" panose="020B0604020202020204" pitchFamily="34" charset="0"/>
              <a:buChar char="•"/>
            </a:pPr>
            <a:r>
              <a:rPr lang="en-IN" sz="2800" dirty="0"/>
              <a:t>Efficiently integrates customer and loan data.</a:t>
            </a:r>
          </a:p>
          <a:p>
            <a:endParaRPr lang="en-IN" dirty="0"/>
          </a:p>
        </p:txBody>
      </p:sp>
    </p:spTree>
    <p:extLst>
      <p:ext uri="{BB962C8B-B14F-4D97-AF65-F5344CB8AC3E}">
        <p14:creationId xmlns:p14="http://schemas.microsoft.com/office/powerpoint/2010/main" val="20862698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DA39166-1908-E81C-6E00-01A78CB24D34}"/>
              </a:ext>
            </a:extLst>
          </p:cNvPr>
          <p:cNvSpPr>
            <a:spLocks noGrp="1"/>
          </p:cNvSpPr>
          <p:nvPr>
            <p:ph idx="1"/>
          </p:nvPr>
        </p:nvSpPr>
        <p:spPr>
          <a:xfrm>
            <a:off x="5431430" y="1954803"/>
            <a:ext cx="4818888" cy="3502100"/>
          </a:xfrm>
        </p:spPr>
        <p:txBody>
          <a:bodyPr/>
          <a:lstStyle/>
          <a:p>
            <a:r>
              <a:rPr lang="en-IN" sz="2800" dirty="0"/>
              <a:t>create database project_1;</a:t>
            </a:r>
          </a:p>
          <a:p>
            <a:r>
              <a:rPr lang="en-IN" sz="2800" dirty="0"/>
              <a:t>create database project_1_dummy;</a:t>
            </a:r>
          </a:p>
          <a:p>
            <a:r>
              <a:rPr lang="en-IN" sz="2800" dirty="0"/>
              <a:t>use project_1_dummy;</a:t>
            </a:r>
          </a:p>
          <a:p>
            <a:r>
              <a:rPr lang="en-IN" sz="2800" dirty="0"/>
              <a:t>set </a:t>
            </a:r>
            <a:r>
              <a:rPr lang="en-IN" sz="2800" dirty="0" err="1"/>
              <a:t>autocommit</a:t>
            </a:r>
            <a:r>
              <a:rPr lang="en-IN" sz="2800" dirty="0"/>
              <a:t> = off;</a:t>
            </a:r>
          </a:p>
          <a:p>
            <a:r>
              <a:rPr lang="en-IN" sz="2800" dirty="0"/>
              <a:t>start transaction;</a:t>
            </a:r>
          </a:p>
          <a:p>
            <a:endParaRPr lang="en-IN" sz="2800" dirty="0"/>
          </a:p>
          <a:p>
            <a:r>
              <a:rPr lang="en-IN" sz="2800" dirty="0"/>
              <a:t>/*[TCP used to </a:t>
            </a:r>
            <a:r>
              <a:rPr lang="en-IN" sz="2800" dirty="0" err="1"/>
              <a:t>retrive</a:t>
            </a:r>
            <a:r>
              <a:rPr lang="en-IN" sz="2800" dirty="0"/>
              <a:t> if unfortunate mistakes </a:t>
            </a:r>
            <a:r>
              <a:rPr lang="en-IN" sz="2800" dirty="0" err="1"/>
              <a:t>happend</a:t>
            </a:r>
            <a:r>
              <a:rPr lang="en-IN" sz="2800" dirty="0"/>
              <a:t>]*/</a:t>
            </a:r>
          </a:p>
          <a:p>
            <a:endParaRPr lang="en-IN" sz="2800" dirty="0"/>
          </a:p>
        </p:txBody>
      </p:sp>
      <p:sp>
        <p:nvSpPr>
          <p:cNvPr id="5" name="Slide Number Placeholder 4">
            <a:extLst>
              <a:ext uri="{FF2B5EF4-FFF2-40B4-BE49-F238E27FC236}">
                <a16:creationId xmlns:a16="http://schemas.microsoft.com/office/drawing/2014/main" id="{28C95203-5DC6-4698-CBF9-63A4878DE2E1}"/>
              </a:ext>
            </a:extLst>
          </p:cNvPr>
          <p:cNvSpPr>
            <a:spLocks noGrp="1"/>
          </p:cNvSpPr>
          <p:nvPr>
            <p:ph type="sldNum" sz="quarter" idx="12"/>
          </p:nvPr>
        </p:nvSpPr>
        <p:spPr/>
        <p:txBody>
          <a:bodyPr/>
          <a:lstStyle/>
          <a:p>
            <a:fld id="{8D0AFDD5-844D-364D-8AEC-50CF4D36D55D}" type="slidenum">
              <a:rPr lang="en-US" noProof="0" smtClean="0"/>
              <a:pPr/>
              <a:t>5</a:t>
            </a:fld>
            <a:endParaRPr lang="en-US" noProof="0"/>
          </a:p>
        </p:txBody>
      </p:sp>
      <p:sp>
        <p:nvSpPr>
          <p:cNvPr id="2" name="Title 1">
            <a:extLst>
              <a:ext uri="{FF2B5EF4-FFF2-40B4-BE49-F238E27FC236}">
                <a16:creationId xmlns:a16="http://schemas.microsoft.com/office/drawing/2014/main" id="{F63B5A84-1D3F-8B4B-D151-DC54019CC67E}"/>
              </a:ext>
            </a:extLst>
          </p:cNvPr>
          <p:cNvSpPr>
            <a:spLocks noGrp="1"/>
          </p:cNvSpPr>
          <p:nvPr>
            <p:ph type="title"/>
          </p:nvPr>
        </p:nvSpPr>
        <p:spPr>
          <a:xfrm>
            <a:off x="5592990" y="1054007"/>
            <a:ext cx="4959821" cy="715799"/>
          </a:xfrm>
        </p:spPr>
        <p:txBody>
          <a:bodyPr/>
          <a:lstStyle/>
          <a:p>
            <a:r>
              <a:rPr lang="en-IN" sz="4000" dirty="0"/>
              <a:t>INITIALIZATION</a:t>
            </a:r>
          </a:p>
        </p:txBody>
      </p:sp>
      <p:sp>
        <p:nvSpPr>
          <p:cNvPr id="6" name="Footer Placeholder 4">
            <a:extLst>
              <a:ext uri="{FF2B5EF4-FFF2-40B4-BE49-F238E27FC236}">
                <a16:creationId xmlns:a16="http://schemas.microsoft.com/office/drawing/2014/main" id="{E323D9CF-07A9-346D-37AD-9E9713092407}"/>
              </a:ext>
            </a:extLst>
          </p:cNvPr>
          <p:cNvSpPr txBox="1">
            <a:spLocks/>
          </p:cNvSpPr>
          <p:nvPr/>
        </p:nvSpPr>
        <p:spPr>
          <a:xfrm>
            <a:off x="2880851" y="6410736"/>
            <a:ext cx="1463675" cy="247650"/>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LOAN MANAGEMENT SYSTEM</a:t>
            </a:r>
            <a:endParaRPr lang="en-US" dirty="0"/>
          </a:p>
        </p:txBody>
      </p:sp>
      <p:sp>
        <p:nvSpPr>
          <p:cNvPr id="8" name="Date Placeholder 5">
            <a:extLst>
              <a:ext uri="{FF2B5EF4-FFF2-40B4-BE49-F238E27FC236}">
                <a16:creationId xmlns:a16="http://schemas.microsoft.com/office/drawing/2014/main" id="{0B7666F1-9EB5-D4BF-E420-DC895D742A93}"/>
              </a:ext>
            </a:extLst>
          </p:cNvPr>
          <p:cNvSpPr txBox="1">
            <a:spLocks/>
          </p:cNvSpPr>
          <p:nvPr/>
        </p:nvSpPr>
        <p:spPr>
          <a:xfrm>
            <a:off x="11520672" y="6277079"/>
            <a:ext cx="639762" cy="247650"/>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2025</a:t>
            </a:r>
            <a:endParaRPr lang="en-US" dirty="0"/>
          </a:p>
        </p:txBody>
      </p:sp>
    </p:spTree>
    <p:extLst>
      <p:ext uri="{BB962C8B-B14F-4D97-AF65-F5344CB8AC3E}">
        <p14:creationId xmlns:p14="http://schemas.microsoft.com/office/powerpoint/2010/main" val="7859941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5F778-0140-AE58-46A9-1A8AB55387AE}"/>
              </a:ext>
            </a:extLst>
          </p:cNvPr>
          <p:cNvSpPr>
            <a:spLocks noGrp="1"/>
          </p:cNvSpPr>
          <p:nvPr>
            <p:ph type="title"/>
          </p:nvPr>
        </p:nvSpPr>
        <p:spPr/>
        <p:txBody>
          <a:bodyPr/>
          <a:lstStyle/>
          <a:p>
            <a:r>
              <a:rPr lang="en-IN" sz="4400" b="1" dirty="0"/>
              <a:t>Loan Criteria &amp; CASE Statements</a:t>
            </a:r>
            <a:br>
              <a:rPr lang="en-IN" b="1" dirty="0"/>
            </a:br>
            <a:endParaRPr lang="en-IN" dirty="0"/>
          </a:p>
        </p:txBody>
      </p:sp>
      <p:pic>
        <p:nvPicPr>
          <p:cNvPr id="8" name="Content Placeholder 7">
            <a:extLst>
              <a:ext uri="{FF2B5EF4-FFF2-40B4-BE49-F238E27FC236}">
                <a16:creationId xmlns:a16="http://schemas.microsoft.com/office/drawing/2014/main" id="{8E3FD8E0-F1A4-803D-C723-C79960E5AA4E}"/>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rcRect/>
          <a:stretch/>
        </p:blipFill>
        <p:spPr>
          <a:xfrm>
            <a:off x="769260" y="1848465"/>
            <a:ext cx="10675487" cy="3834579"/>
          </a:xfrm>
          <a:prstGeom prst="rect">
            <a:avLst/>
          </a:prstGeom>
          <a:ln>
            <a:noFill/>
          </a:ln>
          <a:effectLst>
            <a:outerShdw blurRad="292100" dist="139700" dir="2700000" algn="tl" rotWithShape="0">
              <a:srgbClr val="333333">
                <a:alpha val="65000"/>
              </a:srgbClr>
            </a:outerShdw>
          </a:effectLst>
        </p:spPr>
      </p:pic>
      <p:sp>
        <p:nvSpPr>
          <p:cNvPr id="4" name="Slide Number Placeholder 3">
            <a:extLst>
              <a:ext uri="{FF2B5EF4-FFF2-40B4-BE49-F238E27FC236}">
                <a16:creationId xmlns:a16="http://schemas.microsoft.com/office/drawing/2014/main" id="{6A07486E-BC8F-67FC-11D0-B594DAB112B7}"/>
              </a:ext>
            </a:extLst>
          </p:cNvPr>
          <p:cNvSpPr>
            <a:spLocks noGrp="1"/>
          </p:cNvSpPr>
          <p:nvPr>
            <p:ph type="sldNum" sz="quarter" idx="12"/>
          </p:nvPr>
        </p:nvSpPr>
        <p:spPr/>
        <p:txBody>
          <a:bodyPr/>
          <a:lstStyle/>
          <a:p>
            <a:fld id="{8D0AFDD5-844D-364D-8AEC-50CF4D36D55D}" type="slidenum">
              <a:rPr lang="en-US" noProof="0" smtClean="0"/>
              <a:t>6</a:t>
            </a:fld>
            <a:endParaRPr lang="en-US" noProof="0"/>
          </a:p>
        </p:txBody>
      </p:sp>
      <p:sp>
        <p:nvSpPr>
          <p:cNvPr id="5" name="Footer Placeholder 4">
            <a:extLst>
              <a:ext uri="{FF2B5EF4-FFF2-40B4-BE49-F238E27FC236}">
                <a16:creationId xmlns:a16="http://schemas.microsoft.com/office/drawing/2014/main" id="{E310DCA2-8BEE-CD0F-063F-5F2DEDC6F756}"/>
              </a:ext>
            </a:extLst>
          </p:cNvPr>
          <p:cNvSpPr>
            <a:spLocks noGrp="1"/>
          </p:cNvSpPr>
          <p:nvPr>
            <p:ph type="ftr" sz="quarter" idx="11"/>
          </p:nvPr>
        </p:nvSpPr>
        <p:spPr/>
        <p:txBody>
          <a:bodyPr/>
          <a:lstStyle/>
          <a:p>
            <a:r>
              <a:rPr lang="en-US" dirty="0"/>
              <a:t>LOAN MANAGEMENT SYSTEM</a:t>
            </a:r>
            <a:endParaRPr lang="en-US" noProof="0" dirty="0"/>
          </a:p>
        </p:txBody>
      </p:sp>
      <p:sp>
        <p:nvSpPr>
          <p:cNvPr id="6" name="Date Placeholder 5">
            <a:extLst>
              <a:ext uri="{FF2B5EF4-FFF2-40B4-BE49-F238E27FC236}">
                <a16:creationId xmlns:a16="http://schemas.microsoft.com/office/drawing/2014/main" id="{BCBB279C-E9DE-9E8D-91D6-152D2AAC6531}"/>
              </a:ext>
            </a:extLst>
          </p:cNvPr>
          <p:cNvSpPr>
            <a:spLocks noGrp="1"/>
          </p:cNvSpPr>
          <p:nvPr>
            <p:ph type="dt" sz="half" idx="10"/>
          </p:nvPr>
        </p:nvSpPr>
        <p:spPr/>
        <p:txBody>
          <a:bodyPr/>
          <a:lstStyle/>
          <a:p>
            <a:r>
              <a:rPr lang="en-US" noProof="0" dirty="0"/>
              <a:t>2025</a:t>
            </a:r>
          </a:p>
        </p:txBody>
      </p:sp>
    </p:spTree>
    <p:extLst>
      <p:ext uri="{BB962C8B-B14F-4D97-AF65-F5344CB8AC3E}">
        <p14:creationId xmlns:p14="http://schemas.microsoft.com/office/powerpoint/2010/main" val="139713277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7684F8-9DD4-D9C2-9047-1EA3E02FF2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867E6E-94F6-56F9-B47C-4A04381410FE}"/>
              </a:ext>
            </a:extLst>
          </p:cNvPr>
          <p:cNvSpPr>
            <a:spLocks noGrp="1"/>
          </p:cNvSpPr>
          <p:nvPr>
            <p:ph type="title"/>
          </p:nvPr>
        </p:nvSpPr>
        <p:spPr/>
        <p:txBody>
          <a:bodyPr/>
          <a:lstStyle/>
          <a:p>
            <a:r>
              <a:rPr lang="en-IN" sz="4000" b="1" dirty="0"/>
              <a:t>CREATED TABLE NEW_CUSTOMER_DET</a:t>
            </a:r>
            <a:br>
              <a:rPr lang="en-IN" b="1" dirty="0"/>
            </a:br>
            <a:endParaRPr lang="en-IN" dirty="0"/>
          </a:p>
        </p:txBody>
      </p:sp>
      <p:sp>
        <p:nvSpPr>
          <p:cNvPr id="4" name="Slide Number Placeholder 3">
            <a:extLst>
              <a:ext uri="{FF2B5EF4-FFF2-40B4-BE49-F238E27FC236}">
                <a16:creationId xmlns:a16="http://schemas.microsoft.com/office/drawing/2014/main" id="{24E9E386-B107-3492-9477-40D690DA8CDB}"/>
              </a:ext>
            </a:extLst>
          </p:cNvPr>
          <p:cNvSpPr>
            <a:spLocks noGrp="1"/>
          </p:cNvSpPr>
          <p:nvPr>
            <p:ph type="sldNum" sz="quarter" idx="12"/>
          </p:nvPr>
        </p:nvSpPr>
        <p:spPr/>
        <p:txBody>
          <a:bodyPr/>
          <a:lstStyle/>
          <a:p>
            <a:fld id="{8D0AFDD5-844D-364D-8AEC-50CF4D36D55D}" type="slidenum">
              <a:rPr lang="en-US" noProof="0" smtClean="0"/>
              <a:t>7</a:t>
            </a:fld>
            <a:endParaRPr lang="en-US" noProof="0"/>
          </a:p>
        </p:txBody>
      </p:sp>
      <p:sp>
        <p:nvSpPr>
          <p:cNvPr id="5" name="Footer Placeholder 4">
            <a:extLst>
              <a:ext uri="{FF2B5EF4-FFF2-40B4-BE49-F238E27FC236}">
                <a16:creationId xmlns:a16="http://schemas.microsoft.com/office/drawing/2014/main" id="{16C7C2D1-E0BA-E5B3-CD02-A891A1C1A4DE}"/>
              </a:ext>
            </a:extLst>
          </p:cNvPr>
          <p:cNvSpPr>
            <a:spLocks noGrp="1"/>
          </p:cNvSpPr>
          <p:nvPr>
            <p:ph type="ftr" sz="quarter" idx="11"/>
          </p:nvPr>
        </p:nvSpPr>
        <p:spPr/>
        <p:txBody>
          <a:bodyPr/>
          <a:lstStyle/>
          <a:p>
            <a:r>
              <a:rPr lang="en-US" dirty="0"/>
              <a:t>LOAN MANAGEMENT SYSTEM</a:t>
            </a:r>
            <a:endParaRPr lang="en-US" noProof="0" dirty="0"/>
          </a:p>
        </p:txBody>
      </p:sp>
      <p:sp>
        <p:nvSpPr>
          <p:cNvPr id="6" name="Date Placeholder 5">
            <a:extLst>
              <a:ext uri="{FF2B5EF4-FFF2-40B4-BE49-F238E27FC236}">
                <a16:creationId xmlns:a16="http://schemas.microsoft.com/office/drawing/2014/main" id="{E9181894-4B90-2B21-C39D-845F5BFC82EC}"/>
              </a:ext>
            </a:extLst>
          </p:cNvPr>
          <p:cNvSpPr>
            <a:spLocks noGrp="1"/>
          </p:cNvSpPr>
          <p:nvPr>
            <p:ph type="dt" sz="half" idx="10"/>
          </p:nvPr>
        </p:nvSpPr>
        <p:spPr/>
        <p:txBody>
          <a:bodyPr/>
          <a:lstStyle/>
          <a:p>
            <a:r>
              <a:rPr lang="en-US" noProof="0" dirty="0"/>
              <a:t>2025</a:t>
            </a:r>
          </a:p>
        </p:txBody>
      </p:sp>
      <p:pic>
        <p:nvPicPr>
          <p:cNvPr id="10" name="Content Placeholder 9">
            <a:extLst>
              <a:ext uri="{FF2B5EF4-FFF2-40B4-BE49-F238E27FC236}">
                <a16:creationId xmlns:a16="http://schemas.microsoft.com/office/drawing/2014/main" id="{04E32B18-21F3-38F3-3E1C-42EC9F7F3ED4}"/>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639097" y="1527047"/>
            <a:ext cx="10815483" cy="439197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1783574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FC9AC8-BD5D-68C9-DAE6-8F63E2413F04}"/>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109946F-833B-D879-6E76-2D0AEEF0E310}"/>
              </a:ext>
            </a:extLst>
          </p:cNvPr>
          <p:cNvSpPr>
            <a:spLocks noGrp="1"/>
          </p:cNvSpPr>
          <p:nvPr>
            <p:ph type="sldNum" sz="quarter" idx="12"/>
          </p:nvPr>
        </p:nvSpPr>
        <p:spPr/>
        <p:txBody>
          <a:bodyPr/>
          <a:lstStyle/>
          <a:p>
            <a:fld id="{8D0AFDD5-844D-364D-8AEC-50CF4D36D55D}" type="slidenum">
              <a:rPr lang="en-US" noProof="0" smtClean="0"/>
              <a:pPr/>
              <a:t>8</a:t>
            </a:fld>
            <a:endParaRPr lang="en-US" noProof="0"/>
          </a:p>
        </p:txBody>
      </p:sp>
      <p:sp>
        <p:nvSpPr>
          <p:cNvPr id="2" name="Title 1">
            <a:extLst>
              <a:ext uri="{FF2B5EF4-FFF2-40B4-BE49-F238E27FC236}">
                <a16:creationId xmlns:a16="http://schemas.microsoft.com/office/drawing/2014/main" id="{D448AF56-5AE7-8E5C-420B-40CEDA7C54C6}"/>
              </a:ext>
            </a:extLst>
          </p:cNvPr>
          <p:cNvSpPr>
            <a:spLocks noGrp="1"/>
          </p:cNvSpPr>
          <p:nvPr>
            <p:ph type="title"/>
          </p:nvPr>
        </p:nvSpPr>
        <p:spPr>
          <a:xfrm>
            <a:off x="2880851" y="188758"/>
            <a:ext cx="5908430" cy="538778"/>
          </a:xfrm>
        </p:spPr>
        <p:txBody>
          <a:bodyPr/>
          <a:lstStyle/>
          <a:p>
            <a:r>
              <a:rPr lang="en-IN" sz="2400" b="1" dirty="0"/>
              <a:t>Triggers &amp; Loan Status Management</a:t>
            </a:r>
            <a:br>
              <a:rPr lang="en-IN" sz="1100" b="1" dirty="0"/>
            </a:br>
            <a:endParaRPr lang="en-IN" sz="4000" dirty="0"/>
          </a:p>
        </p:txBody>
      </p:sp>
      <p:sp>
        <p:nvSpPr>
          <p:cNvPr id="6" name="Footer Placeholder 4">
            <a:extLst>
              <a:ext uri="{FF2B5EF4-FFF2-40B4-BE49-F238E27FC236}">
                <a16:creationId xmlns:a16="http://schemas.microsoft.com/office/drawing/2014/main" id="{83D8184B-C117-7A82-C2A2-FA0657CBC2E7}"/>
              </a:ext>
            </a:extLst>
          </p:cNvPr>
          <p:cNvSpPr txBox="1">
            <a:spLocks/>
          </p:cNvSpPr>
          <p:nvPr/>
        </p:nvSpPr>
        <p:spPr>
          <a:xfrm>
            <a:off x="2880851" y="6410736"/>
            <a:ext cx="1463675" cy="247650"/>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LOAN MANAGEMENT SYSTEM</a:t>
            </a:r>
            <a:endParaRPr lang="en-US" dirty="0"/>
          </a:p>
        </p:txBody>
      </p:sp>
      <p:sp>
        <p:nvSpPr>
          <p:cNvPr id="8" name="Date Placeholder 5">
            <a:extLst>
              <a:ext uri="{FF2B5EF4-FFF2-40B4-BE49-F238E27FC236}">
                <a16:creationId xmlns:a16="http://schemas.microsoft.com/office/drawing/2014/main" id="{12AEA7F7-08D8-36A8-A911-682AD48DDD83}"/>
              </a:ext>
            </a:extLst>
          </p:cNvPr>
          <p:cNvSpPr txBox="1">
            <a:spLocks/>
          </p:cNvSpPr>
          <p:nvPr/>
        </p:nvSpPr>
        <p:spPr>
          <a:xfrm>
            <a:off x="11520672" y="6277079"/>
            <a:ext cx="639762" cy="247650"/>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2025</a:t>
            </a:r>
            <a:endParaRPr lang="en-US" dirty="0"/>
          </a:p>
        </p:txBody>
      </p:sp>
      <p:sp>
        <p:nvSpPr>
          <p:cNvPr id="10" name="Rectangle 4">
            <a:extLst>
              <a:ext uri="{FF2B5EF4-FFF2-40B4-BE49-F238E27FC236}">
                <a16:creationId xmlns:a16="http://schemas.microsoft.com/office/drawing/2014/main" id="{13DB85A1-0B47-1C1F-1B3A-DE3A5DF5B5A8}"/>
              </a:ext>
            </a:extLst>
          </p:cNvPr>
          <p:cNvSpPr>
            <a:spLocks noGrp="1" noChangeArrowheads="1"/>
          </p:cNvSpPr>
          <p:nvPr>
            <p:ph idx="1"/>
          </p:nvPr>
        </p:nvSpPr>
        <p:spPr bwMode="auto">
          <a:xfrm>
            <a:off x="5269890" y="872231"/>
            <a:ext cx="5606022" cy="5324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Triggers are automated actions executed when a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specific event occurs in a table </a:t>
            </a:r>
            <a:r>
              <a:rPr kumimoji="0" lang="en-US" altLang="en-US" sz="1200" b="0" i="0" u="none" strike="noStrike" cap="none" normalizeH="0" baseline="0" dirty="0">
                <a:ln>
                  <a:noFill/>
                </a:ln>
                <a:solidFill>
                  <a:schemeClr val="tx1"/>
                </a:solidFill>
                <a:effectLst/>
                <a:latin typeface="Arial" panose="020B0604020202020204" pitchFamily="34" charset="0"/>
              </a:rPr>
              <a:t>(e.g., </a:t>
            </a:r>
            <a:r>
              <a:rPr kumimoji="0" lang="en-US" altLang="en-US" sz="1100" b="0" i="0" u="none" strike="noStrike" cap="none" normalizeH="0" baseline="0" dirty="0">
                <a:ln>
                  <a:noFill/>
                </a:ln>
                <a:solidFill>
                  <a:schemeClr val="tx1"/>
                </a:solidFill>
                <a:effectLst/>
                <a:latin typeface="Arial Unicode MS"/>
              </a:rPr>
              <a:t>INSERT</a:t>
            </a:r>
            <a:r>
              <a:rPr kumimoji="0" lang="en-US" altLang="en-US" sz="1100" b="0" i="0" u="none" strike="noStrike" cap="none" normalizeH="0" baseline="0" dirty="0">
                <a:ln>
                  <a:noFill/>
                </a:ln>
                <a:solidFill>
                  <a:schemeClr val="tx1"/>
                </a:solidFill>
                <a:effectLst/>
              </a:rPr>
              <a:t>, </a:t>
            </a:r>
            <a:r>
              <a:rPr kumimoji="0" lang="en-US" altLang="en-US" sz="1100" b="0" i="0" u="none" strike="noStrike" cap="none" normalizeH="0" baseline="0" dirty="0">
                <a:ln>
                  <a:noFill/>
                </a:ln>
                <a:solidFill>
                  <a:schemeClr val="tx1"/>
                </a:solidFill>
                <a:effectLst/>
                <a:latin typeface="Arial Unicode MS"/>
              </a:rPr>
              <a:t>UPDATE</a:t>
            </a:r>
            <a:r>
              <a:rPr kumimoji="0" lang="en-US" altLang="en-US" sz="1100" b="0" i="0" u="none" strike="noStrike" cap="none" normalizeH="0" baseline="0" dirty="0">
                <a:ln>
                  <a:noFill/>
                </a:ln>
                <a:solidFill>
                  <a:schemeClr val="tx1"/>
                </a:solidFill>
                <a:effectLst/>
              </a:rPr>
              <a:t>, </a:t>
            </a:r>
            <a:r>
              <a:rPr kumimoji="0" lang="en-US" altLang="en-US" sz="1100" b="0" i="0" u="none" strike="noStrike" cap="none" normalizeH="0" baseline="0" dirty="0">
                <a:ln>
                  <a:noFill/>
                </a:ln>
                <a:solidFill>
                  <a:schemeClr val="tx1"/>
                </a:solidFill>
                <a:effectLst/>
                <a:latin typeface="Arial Unicode MS"/>
              </a:rPr>
              <a:t>DELETE)</a:t>
            </a:r>
            <a:endParaRPr kumimoji="0" lang="en-US" altLang="en-US"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Used for enforcing business rules,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maintaining audit logs, and automating data updates.</a:t>
            </a:r>
          </a:p>
          <a:p>
            <a:pPr marL="0" marR="0" lvl="0" indent="0" algn="l" defTabSz="914400" rtl="0" eaLnBrk="0" fontAlgn="base" latinLnBrk="0" hangingPunct="0">
              <a:lnSpc>
                <a:spcPct val="100000"/>
              </a:lnSpc>
              <a:spcBef>
                <a:spcPct val="0"/>
              </a:spcBef>
              <a:spcAft>
                <a:spcPct val="0"/>
              </a:spcAft>
              <a:buClrTx/>
              <a:buSzTx/>
              <a:tabLst/>
            </a:pPr>
            <a:endParaRPr lang="en-US" altLang="en-US" sz="1800" dirty="0">
              <a:latin typeface="Arial" panose="020B0604020202020204" pitchFamily="34" charset="0"/>
            </a:endParaRPr>
          </a:p>
          <a:p>
            <a:pPr>
              <a:buNone/>
            </a:pPr>
            <a:r>
              <a:rPr lang="en-IN" sz="2000" b="1" dirty="0"/>
              <a:t>Types of Triggers:</a:t>
            </a:r>
          </a:p>
          <a:p>
            <a:pPr>
              <a:buNone/>
            </a:pPr>
            <a:endParaRPr lang="en-IN" sz="2000" dirty="0"/>
          </a:p>
          <a:p>
            <a:pPr>
              <a:buFont typeface="Arial" panose="020B0604020202020204" pitchFamily="34" charset="0"/>
              <a:buChar char="•"/>
            </a:pPr>
            <a:r>
              <a:rPr lang="en-IN" sz="2000" b="1" dirty="0"/>
              <a:t>Row-Level Triggers:</a:t>
            </a:r>
            <a:r>
              <a:rPr lang="en-IN" sz="2000" dirty="0"/>
              <a:t> Executes once per affected row.</a:t>
            </a:r>
          </a:p>
          <a:p>
            <a:pPr>
              <a:buFont typeface="Arial" panose="020B0604020202020204" pitchFamily="34" charset="0"/>
              <a:buChar char="•"/>
            </a:pPr>
            <a:r>
              <a:rPr lang="en-IN" sz="2000" b="1" dirty="0"/>
              <a:t>Statement-Level Triggers:</a:t>
            </a:r>
            <a:r>
              <a:rPr lang="en-IN" sz="2000" dirty="0"/>
              <a:t> Executes once per triggering </a:t>
            </a:r>
          </a:p>
          <a:p>
            <a:r>
              <a:rPr lang="en-IN" sz="2000" dirty="0"/>
              <a:t>statement, regardless of the number of affected rows.</a:t>
            </a:r>
          </a:p>
          <a:p>
            <a:endParaRPr lang="en-IN" sz="2000" dirty="0"/>
          </a:p>
          <a:p>
            <a:pPr>
              <a:buNone/>
            </a:pPr>
            <a:r>
              <a:rPr lang="en-IN" sz="2000" b="1" dirty="0"/>
              <a:t>Example: Loan Status Management with Triggers</a:t>
            </a:r>
            <a:endParaRPr lang="en-IN" sz="2000" dirty="0"/>
          </a:p>
          <a:p>
            <a:pPr>
              <a:buFont typeface="Arial" panose="020B0604020202020204" pitchFamily="34" charset="0"/>
              <a:buChar char="•"/>
            </a:pPr>
            <a:r>
              <a:rPr lang="en-IN" sz="1800" b="1" dirty="0"/>
              <a:t>Before Insert:</a:t>
            </a:r>
            <a:r>
              <a:rPr lang="en-IN" sz="1800" dirty="0"/>
              <a:t> Validate the </a:t>
            </a:r>
            <a:r>
              <a:rPr lang="en-IN" sz="1800" b="1" dirty="0"/>
              <a:t>CIBIL score</a:t>
            </a:r>
            <a:r>
              <a:rPr lang="en-IN" sz="1800" dirty="0"/>
              <a:t> before </a:t>
            </a:r>
          </a:p>
          <a:p>
            <a:r>
              <a:rPr lang="en-IN" sz="1800" dirty="0"/>
              <a:t>inserting a new loan record.</a:t>
            </a:r>
          </a:p>
          <a:p>
            <a:pPr>
              <a:buFont typeface="Arial" panose="020B0604020202020204" pitchFamily="34" charset="0"/>
              <a:buChar char="•"/>
            </a:pPr>
            <a:r>
              <a:rPr lang="en-IN" sz="1800" b="1" dirty="0"/>
              <a:t>After Insert:</a:t>
            </a:r>
            <a:r>
              <a:rPr lang="en-IN" sz="1800" dirty="0"/>
              <a:t> Automatically update the </a:t>
            </a:r>
          </a:p>
          <a:p>
            <a:r>
              <a:rPr lang="en-IN" sz="1800" b="1" dirty="0"/>
              <a:t>loan status</a:t>
            </a:r>
            <a:r>
              <a:rPr lang="en-IN" sz="1800" dirty="0"/>
              <a:t> based on eligibility.</a:t>
            </a:r>
          </a:p>
          <a:p>
            <a:endParaRPr lang="en-IN" sz="2000" dirty="0"/>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746586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38B9A6-EC79-AC61-5136-30C8461521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74AC04-0F66-708E-19FB-70D58195A5C3}"/>
              </a:ext>
            </a:extLst>
          </p:cNvPr>
          <p:cNvSpPr>
            <a:spLocks noGrp="1"/>
          </p:cNvSpPr>
          <p:nvPr>
            <p:ph type="title"/>
          </p:nvPr>
        </p:nvSpPr>
        <p:spPr>
          <a:xfrm>
            <a:off x="1139952" y="99109"/>
            <a:ext cx="9912096" cy="736633"/>
          </a:xfrm>
        </p:spPr>
        <p:txBody>
          <a:bodyPr/>
          <a:lstStyle/>
          <a:p>
            <a:r>
              <a:rPr lang="en-IN" sz="4400" b="1" dirty="0"/>
              <a:t>Trigger Statements</a:t>
            </a:r>
            <a:br>
              <a:rPr lang="en-IN" b="1" dirty="0"/>
            </a:br>
            <a:endParaRPr lang="en-IN" dirty="0"/>
          </a:p>
        </p:txBody>
      </p:sp>
      <p:sp>
        <p:nvSpPr>
          <p:cNvPr id="4" name="Slide Number Placeholder 3">
            <a:extLst>
              <a:ext uri="{FF2B5EF4-FFF2-40B4-BE49-F238E27FC236}">
                <a16:creationId xmlns:a16="http://schemas.microsoft.com/office/drawing/2014/main" id="{0B4012FB-D7E7-CB84-5F5A-42D42BD1CB59}"/>
              </a:ext>
            </a:extLst>
          </p:cNvPr>
          <p:cNvSpPr>
            <a:spLocks noGrp="1"/>
          </p:cNvSpPr>
          <p:nvPr>
            <p:ph type="sldNum" sz="quarter" idx="12"/>
          </p:nvPr>
        </p:nvSpPr>
        <p:spPr/>
        <p:txBody>
          <a:bodyPr/>
          <a:lstStyle/>
          <a:p>
            <a:fld id="{8D0AFDD5-844D-364D-8AEC-50CF4D36D55D}" type="slidenum">
              <a:rPr lang="en-US" noProof="0" smtClean="0"/>
              <a:t>9</a:t>
            </a:fld>
            <a:endParaRPr lang="en-US" noProof="0"/>
          </a:p>
        </p:txBody>
      </p:sp>
      <p:sp>
        <p:nvSpPr>
          <p:cNvPr id="5" name="Footer Placeholder 4">
            <a:extLst>
              <a:ext uri="{FF2B5EF4-FFF2-40B4-BE49-F238E27FC236}">
                <a16:creationId xmlns:a16="http://schemas.microsoft.com/office/drawing/2014/main" id="{9804EC86-A081-6A0B-FBC7-29B1BD6925DD}"/>
              </a:ext>
            </a:extLst>
          </p:cNvPr>
          <p:cNvSpPr>
            <a:spLocks noGrp="1"/>
          </p:cNvSpPr>
          <p:nvPr>
            <p:ph type="ftr" sz="quarter" idx="11"/>
          </p:nvPr>
        </p:nvSpPr>
        <p:spPr/>
        <p:txBody>
          <a:bodyPr/>
          <a:lstStyle/>
          <a:p>
            <a:r>
              <a:rPr lang="en-US" dirty="0"/>
              <a:t>LOAN MANAGEMENT SYSTEM</a:t>
            </a:r>
            <a:endParaRPr lang="en-US" noProof="0" dirty="0"/>
          </a:p>
        </p:txBody>
      </p:sp>
      <p:sp>
        <p:nvSpPr>
          <p:cNvPr id="6" name="Date Placeholder 5">
            <a:extLst>
              <a:ext uri="{FF2B5EF4-FFF2-40B4-BE49-F238E27FC236}">
                <a16:creationId xmlns:a16="http://schemas.microsoft.com/office/drawing/2014/main" id="{28AC6713-8AF1-4F1A-E426-178BE17160F0}"/>
              </a:ext>
            </a:extLst>
          </p:cNvPr>
          <p:cNvSpPr>
            <a:spLocks noGrp="1"/>
          </p:cNvSpPr>
          <p:nvPr>
            <p:ph type="dt" sz="half" idx="10"/>
          </p:nvPr>
        </p:nvSpPr>
        <p:spPr/>
        <p:txBody>
          <a:bodyPr/>
          <a:lstStyle/>
          <a:p>
            <a:r>
              <a:rPr lang="en-US" noProof="0" dirty="0"/>
              <a:t>2025</a:t>
            </a:r>
          </a:p>
        </p:txBody>
      </p:sp>
      <p:pic>
        <p:nvPicPr>
          <p:cNvPr id="10" name="Content Placeholder 9">
            <a:extLst>
              <a:ext uri="{FF2B5EF4-FFF2-40B4-BE49-F238E27FC236}">
                <a16:creationId xmlns:a16="http://schemas.microsoft.com/office/drawing/2014/main" id="{B7DC9492-5425-089C-E9CC-16640787B454}"/>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442452" y="993160"/>
            <a:ext cx="4922028" cy="1579946"/>
          </a:xfrm>
          <a:prstGeom prst="rect">
            <a:avLst/>
          </a:prstGeom>
          <a:ln>
            <a:noFill/>
          </a:ln>
          <a:effectLst>
            <a:outerShdw blurRad="292100" dist="139700" dir="2700000" algn="tl" rotWithShape="0">
              <a:srgbClr val="333333">
                <a:alpha val="65000"/>
              </a:srgbClr>
            </a:outerShdw>
          </a:effectLst>
        </p:spPr>
      </p:pic>
      <p:cxnSp>
        <p:nvCxnSpPr>
          <p:cNvPr id="16" name="Straight Arrow Connector 15">
            <a:extLst>
              <a:ext uri="{FF2B5EF4-FFF2-40B4-BE49-F238E27FC236}">
                <a16:creationId xmlns:a16="http://schemas.microsoft.com/office/drawing/2014/main" id="{9C2646D6-6CD1-A467-21DE-46235A4AF4A4}"/>
              </a:ext>
            </a:extLst>
          </p:cNvPr>
          <p:cNvCxnSpPr>
            <a:stCxn id="10" idx="2"/>
          </p:cNvCxnSpPr>
          <p:nvPr/>
        </p:nvCxnSpPr>
        <p:spPr>
          <a:xfrm rot="16200000" flipH="1">
            <a:off x="2797280" y="2679292"/>
            <a:ext cx="1251642" cy="1039270"/>
          </a:xfrm>
          <a:prstGeom prst="curvedConnector3">
            <a:avLst/>
          </a:prstGeom>
          <a:ln>
            <a:tailEnd type="triangle"/>
          </a:ln>
        </p:spPr>
        <p:style>
          <a:lnRef idx="3">
            <a:schemeClr val="dk1"/>
          </a:lnRef>
          <a:fillRef idx="0">
            <a:schemeClr val="dk1"/>
          </a:fillRef>
          <a:effectRef idx="2">
            <a:schemeClr val="dk1"/>
          </a:effectRef>
          <a:fontRef idx="minor">
            <a:schemeClr val="tx1"/>
          </a:fontRef>
        </p:style>
      </p:cxnSp>
      <p:pic>
        <p:nvPicPr>
          <p:cNvPr id="12" name="Picture 11">
            <a:extLst>
              <a:ext uri="{FF2B5EF4-FFF2-40B4-BE49-F238E27FC236}">
                <a16:creationId xmlns:a16="http://schemas.microsoft.com/office/drawing/2014/main" id="{520EA16F-BABC-8346-1001-6F03D032B266}"/>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3942736" y="2104104"/>
            <a:ext cx="7905136" cy="413938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6347038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{26D99F49-FC51-4A0C-92EC-166EB5DAC84A}tf11429527_win32</Template>
  <TotalTime>284</TotalTime>
  <Words>1189</Words>
  <Application>Microsoft Office PowerPoint</Application>
  <PresentationFormat>Widescreen</PresentationFormat>
  <Paragraphs>190</Paragraphs>
  <Slides>28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Arial Unicode MS</vt:lpstr>
      <vt:lpstr>Bahnschrift Light</vt:lpstr>
      <vt:lpstr>Calibri</vt:lpstr>
      <vt:lpstr>Century Gothic</vt:lpstr>
      <vt:lpstr>Karla</vt:lpstr>
      <vt:lpstr>Univers Condensed Light</vt:lpstr>
      <vt:lpstr>Wingdings</vt:lpstr>
      <vt:lpstr>Office Theme</vt:lpstr>
      <vt:lpstr>LOAN MANAGEMENT SYSTEM</vt:lpstr>
      <vt:lpstr>INTRODUCTION</vt:lpstr>
      <vt:lpstr>SQL BASICS</vt:lpstr>
      <vt:lpstr>PROJECT OVERVIEW </vt:lpstr>
      <vt:lpstr>INITIALIZATION</vt:lpstr>
      <vt:lpstr>Loan Criteria &amp; CASE Statements </vt:lpstr>
      <vt:lpstr>CREATED TABLE NEW_CUSTOMER_DET </vt:lpstr>
      <vt:lpstr>Triggers &amp; Loan Status Management </vt:lpstr>
      <vt:lpstr>Trigger Statements </vt:lpstr>
      <vt:lpstr>INSERTED AND REMOVED REJECTED CUSTOMERS FROM REMARKS UPDATING TABLE  </vt:lpstr>
      <vt:lpstr>NEW TABLE CREATED AFTER JOINING FILTERED TABLES AND CALCULATION PART</vt:lpstr>
      <vt:lpstr>AFTER ALL MODIFICATION CREATED CUSTOMER INTEREST ANALYSIS TABLE  </vt:lpstr>
      <vt:lpstr>TABLE CREATION ERRORS DURING EXECUTION </vt:lpstr>
      <vt:lpstr>CUSTOMER DETAILS TABLE UPDATION COMMAND USING CASE-END </vt:lpstr>
      <vt:lpstr>AFTER UPDATED DATA IN CUSTOMER DETIALS TABLE   </vt:lpstr>
      <vt:lpstr>JOINS IN SQL </vt:lpstr>
      <vt:lpstr>Use of Stored Procedures</vt:lpstr>
      <vt:lpstr>QUERY OF RESULT 1 IN PROCEDURE JOIN ALL THE TABLES WITHOUT REPEATING COLUMNS</vt:lpstr>
      <vt:lpstr>RESULT 1 OUTPUT IN TABLE FORMAT  </vt:lpstr>
      <vt:lpstr>QUERY OF RESULT 2 IN PROCEDURE FIND MISMATCH COLUMNS IN THE TABLES</vt:lpstr>
      <vt:lpstr>RESULT 2 OUTPUT IN TABLE FORMAT  </vt:lpstr>
      <vt:lpstr>QUERY OF RESULT 3 IN PROCEDURE FILTER HIGH_CIBIL_SCORE CUSTOMERS IN THE TABLES</vt:lpstr>
      <vt:lpstr>RESULT 3 OUTPUT IN TABLE FORMAT  </vt:lpstr>
      <vt:lpstr>QUERY OF RESULT 4 IN PROCEDURE FILTER IN SEGMENT COLUMN HOME_OFFICE AND CORPORATE CUSTOMERS IN THE TABLES</vt:lpstr>
      <vt:lpstr>RESULT 4 OUTPUT IN TABLE FORMAT  </vt:lpstr>
      <vt:lpstr>ALTERATION  OF IMPORTED DATA’S COLUMN DATATYPE AND ADDING PRIMARY KEY AND THE FOREIGN KEY FOR EER DIAGRAM</vt:lpstr>
      <vt:lpstr>EER DIAGRAM OF FOUR TABLES CONNECTED USING FOREIGN KEY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dinesh kumar</dc:creator>
  <cp:lastModifiedBy>dinesh kumar</cp:lastModifiedBy>
  <cp:revision>3</cp:revision>
  <dcterms:created xsi:type="dcterms:W3CDTF">2025-04-02T14:58:07Z</dcterms:created>
  <dcterms:modified xsi:type="dcterms:W3CDTF">2025-04-04T15:34:03Z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